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3" r:id="rId2"/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6" autoAdjust="0"/>
    <p:restoredTop sz="94660"/>
  </p:normalViewPr>
  <p:slideViewPr>
    <p:cSldViewPr snapToGrid="0" snapToObjects="1">
      <p:cViewPr varScale="1">
        <p:scale>
          <a:sx n="159" d="100"/>
          <a:sy n="159" d="100"/>
        </p:scale>
        <p:origin x="1752" y="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829D11-A4EB-F061-53C3-B6E4894DC6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540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da-DK" dirty="0">
                <a:solidFill>
                  <a:srgbClr val="002060"/>
                </a:solidFill>
              </a:rPr>
              <a:t>Introduktionsmøde for ny- og genbeskikkede censorer</a:t>
            </a:r>
            <a:br>
              <a:rPr lang="da-DK" dirty="0">
                <a:solidFill>
                  <a:srgbClr val="002060"/>
                </a:solidFill>
              </a:rPr>
            </a:br>
            <a:r>
              <a:rPr lang="da-DK" dirty="0">
                <a:solidFill>
                  <a:srgbClr val="002060"/>
                </a:solidFill>
              </a:rPr>
              <a:t>2025-2029</a:t>
            </a:r>
            <a:br>
              <a:rPr lang="da-DK" dirty="0">
                <a:solidFill>
                  <a:srgbClr val="002060"/>
                </a:solidFill>
              </a:rPr>
            </a:br>
            <a:endParaRPr lang="da-DK" dirty="0">
              <a:solidFill>
                <a:srgbClr val="002060"/>
              </a:solidFill>
            </a:endParaRP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D76AD2B7-E7BC-8B89-89B3-B4D570B84F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5325" y="6184900"/>
            <a:ext cx="1543050" cy="247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79A82E94-4DF1-FD48-18A9-B709A19DC48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2432" y="1590497"/>
            <a:ext cx="6275936" cy="3677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kstfelt 5">
            <a:extLst>
              <a:ext uri="{FF2B5EF4-FFF2-40B4-BE49-F238E27FC236}">
                <a16:creationId xmlns:a16="http://schemas.microsoft.com/office/drawing/2014/main" id="{53C623D1-CB3B-39FA-08BD-07D23C079AEA}"/>
              </a:ext>
            </a:extLst>
          </p:cNvPr>
          <p:cNvSpPr txBox="1"/>
          <p:nvPr/>
        </p:nvSpPr>
        <p:spPr>
          <a:xfrm>
            <a:off x="2286000" y="5347988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3600" b="1" dirty="0">
                <a:solidFill>
                  <a:srgbClr val="0070C0"/>
                </a:solidFill>
              </a:rPr>
              <a:t>Mødets 1. del</a:t>
            </a:r>
          </a:p>
        </p:txBody>
      </p:sp>
    </p:spTree>
    <p:extLst>
      <p:ext uri="{BB962C8B-B14F-4D97-AF65-F5344CB8AC3E}">
        <p14:creationId xmlns:p14="http://schemas.microsoft.com/office/powerpoint/2010/main" val="3387712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 err="1">
                <a:solidFill>
                  <a:schemeClr val="tx2">
                    <a:lumMod val="50000"/>
                  </a:schemeClr>
                </a:solidFill>
              </a:rPr>
              <a:t>Introduktion</a:t>
            </a:r>
            <a:r>
              <a:rPr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dirty="0" err="1">
                <a:solidFill>
                  <a:schemeClr val="tx2">
                    <a:lumMod val="50000"/>
                  </a:schemeClr>
                </a:solidFill>
              </a:rPr>
              <a:t>til</a:t>
            </a:r>
            <a:r>
              <a:rPr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dirty="0" err="1">
                <a:solidFill>
                  <a:schemeClr val="tx2">
                    <a:lumMod val="50000"/>
                  </a:schemeClr>
                </a:solidFill>
              </a:rPr>
              <a:t>samarbejdet</a:t>
            </a:r>
            <a:r>
              <a:rPr dirty="0">
                <a:solidFill>
                  <a:schemeClr val="tx2">
                    <a:lumMod val="50000"/>
                  </a:schemeClr>
                </a:solidFill>
              </a:rPr>
              <a:t> med Censorsekretariatet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 sz="1800"/>
            </a:pPr>
            <a:r>
              <a:rPr lang="da-DK" dirty="0">
                <a:solidFill>
                  <a:schemeClr val="tx2">
                    <a:lumMod val="60000"/>
                    <a:lumOff val="40000"/>
                  </a:schemeClr>
                </a:solidFill>
              </a:rPr>
              <a:t>Formålet med mødet, er: </a:t>
            </a:r>
          </a:p>
          <a:p>
            <a:pPr>
              <a:defRPr sz="1800"/>
            </a:pPr>
            <a:r>
              <a:rPr lang="da-DK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At give et fælles udgangspunkt for samarbejde, </a:t>
            </a:r>
          </a:p>
          <a:p>
            <a:pPr>
              <a:defRPr sz="1800"/>
            </a:pPr>
            <a:r>
              <a:rPr lang="da-DK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Skabe forståelse for rammer og systemer,</a:t>
            </a:r>
          </a:p>
          <a:p>
            <a:pPr>
              <a:defRPr sz="1800"/>
            </a:pPr>
            <a:r>
              <a:rPr lang="da-DK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Bidrage til kvalitet i censorvirket</a:t>
            </a:r>
          </a:p>
          <a:p>
            <a:pPr marL="0" indent="0">
              <a:buNone/>
              <a:defRPr sz="1800"/>
            </a:pPr>
            <a:endParaRPr lang="da-DK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  <a:defRPr sz="1800"/>
            </a:pPr>
            <a:r>
              <a:rPr lang="da-DK" dirty="0">
                <a:solidFill>
                  <a:schemeClr val="tx2">
                    <a:lumMod val="60000"/>
                    <a:lumOff val="40000"/>
                  </a:schemeClr>
                </a:solidFill>
              </a:rPr>
              <a:t>Med dette afsæt, ønsker Erhvervsakademiernes Censorsekretariat at  byde alle censorer velkommen og tillykke med titlen som censor.</a:t>
            </a:r>
          </a:p>
          <a:p>
            <a:pPr>
              <a:defRPr sz="1800"/>
            </a:pP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Beskikkelsesperiode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da-DK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1. oktober 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2025–</a:t>
            </a:r>
            <a:r>
              <a:rPr lang="da-DK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30. september 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2029</a:t>
            </a:r>
          </a:p>
          <a:p>
            <a:pPr>
              <a:defRPr sz="1800"/>
            </a:pPr>
            <a:endParaRPr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>
              <a:defRPr sz="1800"/>
            </a:pPr>
            <a:endParaRPr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9232C50D-2652-D5F3-CF1C-2905C28DB8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5325" y="6184900"/>
            <a:ext cx="1543050" cy="247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47BF456C-FD49-8A66-6E39-0ADFE4F26B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7200" y="5346700"/>
            <a:ext cx="1219300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>
                <a:solidFill>
                  <a:srgbClr val="002060"/>
                </a:solidFill>
              </a:rPr>
              <a:t>Censorsekretariatets </a:t>
            </a:r>
            <a:r>
              <a:rPr dirty="0" err="1">
                <a:solidFill>
                  <a:srgbClr val="002060"/>
                </a:solidFill>
              </a:rPr>
              <a:t>rolle</a:t>
            </a:r>
            <a:r>
              <a:rPr dirty="0">
                <a:solidFill>
                  <a:srgbClr val="002060"/>
                </a:solidFill>
              </a:rPr>
              <a:t> og </a:t>
            </a:r>
            <a:r>
              <a:rPr dirty="0" err="1">
                <a:solidFill>
                  <a:srgbClr val="002060"/>
                </a:solidFill>
              </a:rPr>
              <a:t>ansvarsområde</a:t>
            </a:r>
            <a:endParaRPr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/>
            </a:pP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- Driver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censorinstitutionen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på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vegne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af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Danske Erhvervsakademier.</a:t>
            </a:r>
          </a:p>
          <a:p>
            <a:pPr>
              <a:defRPr sz="1800"/>
            </a:pP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-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Administrativt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juridisk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og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teknisk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bindeled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mellem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censorer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censorledelser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og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institutioner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</a:p>
          <a:p>
            <a:pPr>
              <a:defRPr sz="1800"/>
            </a:pP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-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Understøtter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kvalitet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retssikkerhed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og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ensartethed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</a:p>
          <a:p>
            <a:pPr>
              <a:defRPr sz="1800"/>
            </a:pP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-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Sikrer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overholdelse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af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lovgivning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og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bekendtgørelser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</a:p>
          <a:p>
            <a:pPr>
              <a:defRPr sz="1800"/>
            </a:pP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-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Kontaktpunkt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for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rådgivning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fejlmelding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og support.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89BBA61D-F523-95FC-7940-9FA49E3422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5325" y="6184900"/>
            <a:ext cx="1543050" cy="247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6540E080-5836-3271-D949-D139CA08F1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7200" y="5346700"/>
            <a:ext cx="1219300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>
                <a:solidFill>
                  <a:srgbClr val="002060"/>
                </a:solidFill>
              </a:rPr>
              <a:t>Samarbejdet</a:t>
            </a:r>
            <a:r>
              <a:rPr dirty="0">
                <a:solidFill>
                  <a:srgbClr val="002060"/>
                </a:solidFill>
              </a:rPr>
              <a:t> i </a:t>
            </a:r>
            <a:r>
              <a:rPr dirty="0" err="1">
                <a:solidFill>
                  <a:srgbClr val="002060"/>
                </a:solidFill>
              </a:rPr>
              <a:t>censorinstitutionen</a:t>
            </a:r>
            <a:endParaRPr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/>
            </a:pPr>
            <a:r>
              <a:rPr dirty="0"/>
              <a:t>-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Institutionerne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: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indstiller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og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bestiller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censorer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håndterer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prøveplaner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</a:p>
          <a:p>
            <a:pPr>
              <a:defRPr sz="1800"/>
            </a:pP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-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Censorledelserne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: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leder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censorkorps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udarbejder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årsberetninger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sikrer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faglig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udvikling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</a:p>
          <a:p>
            <a:pPr>
              <a:defRPr sz="1800"/>
            </a:pP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- Censorsekretariatet: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sikrer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rammer,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systemer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og processer – og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koordinerer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på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tværs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</a:p>
          <a:p>
            <a:pPr>
              <a:defRPr sz="1800"/>
            </a:pP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-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Fælles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mål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: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kvalitet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udvikling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og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retssikkerhed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i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prøverne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88AD9662-B747-107D-444A-19C3C53B5E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5325" y="6184900"/>
            <a:ext cx="1543050" cy="247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BCAC5874-D7D4-A973-ECD0-78DF65A3CA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7200" y="5346700"/>
            <a:ext cx="1219300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 err="1">
                <a:solidFill>
                  <a:srgbClr val="002060"/>
                </a:solidFill>
              </a:rPr>
              <a:t>Rammerne</a:t>
            </a:r>
            <a:r>
              <a:rPr dirty="0">
                <a:solidFill>
                  <a:srgbClr val="002060"/>
                </a:solidFill>
              </a:rPr>
              <a:t> for </a:t>
            </a:r>
            <a:r>
              <a:rPr dirty="0" err="1">
                <a:solidFill>
                  <a:srgbClr val="002060"/>
                </a:solidFill>
              </a:rPr>
              <a:t>beskikkelsen</a:t>
            </a:r>
            <a:r>
              <a:rPr dirty="0">
                <a:solidFill>
                  <a:srgbClr val="002060"/>
                </a:solidFill>
              </a:rPr>
              <a:t> og </a:t>
            </a:r>
            <a:r>
              <a:rPr dirty="0" err="1">
                <a:solidFill>
                  <a:srgbClr val="002060"/>
                </a:solidFill>
              </a:rPr>
              <a:t>juridiske</a:t>
            </a:r>
            <a:r>
              <a:rPr dirty="0">
                <a:solidFill>
                  <a:srgbClr val="002060"/>
                </a:solidFill>
              </a:rPr>
              <a:t> </a:t>
            </a:r>
            <a:r>
              <a:rPr dirty="0" err="1">
                <a:solidFill>
                  <a:srgbClr val="002060"/>
                </a:solidFill>
              </a:rPr>
              <a:t>grundlag</a:t>
            </a:r>
            <a:endParaRPr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/>
            </a:pP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-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Censorbekendtgørelsen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(BEK nr. 920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af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4.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juli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2024).</a:t>
            </a:r>
          </a:p>
          <a:p>
            <a:pPr>
              <a:defRPr sz="1800"/>
            </a:pP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- § 12 –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Værdighedskrav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: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ordentlighed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i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opførsel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og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ytringer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</a:p>
          <a:p>
            <a:pPr>
              <a:defRPr sz="1800"/>
            </a:pP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- § 14 –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Censorens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opgaver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: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bedømmelse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kvalitetssikring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og feedback.</a:t>
            </a:r>
          </a:p>
          <a:p>
            <a:pPr>
              <a:defRPr sz="1800"/>
            </a:pP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-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Forvaltningsloven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: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habilitet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tavshedspligt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og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partshøring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</a:p>
          <a:p>
            <a:pPr>
              <a:defRPr sz="1800"/>
            </a:pP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- GDPR: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behandling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af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personoplysninger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</a:p>
          <a:p>
            <a:pPr>
              <a:defRPr sz="1800"/>
            </a:pP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-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Sekretariatet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bistår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ved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juridiske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og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etiske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spørgsmål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A1169ECA-1686-2F6B-EB80-9741C88BCC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5325" y="6184900"/>
            <a:ext cx="1543050" cy="247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ACCB2353-4FDA-845D-A9A6-928A79F744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7200" y="5346700"/>
            <a:ext cx="1219300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 err="1">
                <a:solidFill>
                  <a:srgbClr val="002060"/>
                </a:solidFill>
              </a:rPr>
              <a:t>Arbejdsgange</a:t>
            </a:r>
            <a:r>
              <a:rPr dirty="0">
                <a:solidFill>
                  <a:srgbClr val="002060"/>
                </a:solidFill>
              </a:rPr>
              <a:t>: </a:t>
            </a:r>
            <a:r>
              <a:rPr dirty="0" err="1">
                <a:solidFill>
                  <a:srgbClr val="002060"/>
                </a:solidFill>
              </a:rPr>
              <a:t>allokering</a:t>
            </a:r>
            <a:r>
              <a:rPr dirty="0">
                <a:solidFill>
                  <a:srgbClr val="002060"/>
                </a:solidFill>
              </a:rPr>
              <a:t>, </a:t>
            </a:r>
            <a:r>
              <a:rPr dirty="0" err="1">
                <a:solidFill>
                  <a:srgbClr val="002060"/>
                </a:solidFill>
              </a:rPr>
              <a:t>honorering</a:t>
            </a:r>
            <a:r>
              <a:rPr dirty="0">
                <a:solidFill>
                  <a:srgbClr val="002060"/>
                </a:solidFill>
              </a:rPr>
              <a:t> og </a:t>
            </a:r>
            <a:r>
              <a:rPr dirty="0" err="1">
                <a:solidFill>
                  <a:srgbClr val="002060"/>
                </a:solidFill>
              </a:rPr>
              <a:t>kommunikation</a:t>
            </a:r>
            <a:endParaRPr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/>
            </a:pP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-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Allokering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: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institutioner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bestiller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censorer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via Censorum;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sekretariatet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kvalitetssikrer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data.</a:t>
            </a:r>
          </a:p>
          <a:p>
            <a:pPr>
              <a:defRPr sz="1800"/>
            </a:pP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-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Honorering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: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registreres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og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udbetales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via Censorum –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sekretariatet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kontrollerer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og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håndterer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afvigelser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</a:p>
          <a:p>
            <a:pPr>
              <a:defRPr sz="1800"/>
            </a:pP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- Kommunikation: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foregår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via Censorum og e-mail. Brug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sikre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kanaler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</a:p>
          <a:p>
            <a:pPr>
              <a:defRPr sz="1800"/>
            </a:pP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-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Sekretariatet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udsender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information og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nyhedsbreve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løbende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0EDE9A78-7028-E91D-98D9-E8533120E7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5325" y="6184900"/>
            <a:ext cx="1543050" cy="247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B5B2C334-3020-382D-453A-419F0E902D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7200" y="5346700"/>
            <a:ext cx="1219300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>
                <a:solidFill>
                  <a:srgbClr val="002060"/>
                </a:solidFill>
              </a:rPr>
              <a:t>Censorum – det </a:t>
            </a:r>
            <a:r>
              <a:rPr dirty="0" err="1">
                <a:solidFill>
                  <a:srgbClr val="002060"/>
                </a:solidFill>
              </a:rPr>
              <a:t>digitale</a:t>
            </a:r>
            <a:r>
              <a:rPr dirty="0">
                <a:solidFill>
                  <a:srgbClr val="002060"/>
                </a:solidFill>
              </a:rPr>
              <a:t> </a:t>
            </a:r>
            <a:r>
              <a:rPr dirty="0" err="1">
                <a:solidFill>
                  <a:srgbClr val="002060"/>
                </a:solidFill>
              </a:rPr>
              <a:t>omdrejningspunkt</a:t>
            </a:r>
            <a:endParaRPr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/>
            </a:pP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-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Adgang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via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MitID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–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én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indgang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for alle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aktører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</a:p>
          <a:p>
            <a:pPr>
              <a:defRPr sz="1800"/>
            </a:pP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-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Funktioner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: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beskikkelser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allokering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rapportering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statistik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</a:p>
          <a:p>
            <a:pPr>
              <a:defRPr sz="1800"/>
            </a:pP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-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Fejlmeldinger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og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udviklingsønsker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sendes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til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sekretariatet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</a:p>
          <a:p>
            <a:pPr>
              <a:defRPr sz="1800"/>
            </a:pP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- Arcanic er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systemleverandør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;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sekretariatet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koordinerer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udvikling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</a:p>
          <a:p>
            <a:pPr>
              <a:defRPr sz="1800"/>
            </a:pP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- Support og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vejledninger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findes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på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www.censorsekretariatet.dk.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4AFF3BC2-B76C-3BF8-3D0C-3C46B08943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5325" y="6184900"/>
            <a:ext cx="1543050" cy="247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080A2CA5-C8C9-3F5E-4EE1-ECD7D2BAE9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7200" y="5346700"/>
            <a:ext cx="1219300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>
                <a:solidFill>
                  <a:srgbClr val="002060"/>
                </a:solidFill>
              </a:rPr>
              <a:t>Afrunding</a:t>
            </a:r>
            <a:r>
              <a:rPr dirty="0">
                <a:solidFill>
                  <a:srgbClr val="002060"/>
                </a:solidFill>
              </a:rPr>
              <a:t> og </a:t>
            </a:r>
            <a:r>
              <a:rPr dirty="0" err="1">
                <a:solidFill>
                  <a:srgbClr val="002060"/>
                </a:solidFill>
              </a:rPr>
              <a:t>kontakt</a:t>
            </a:r>
            <a:endParaRPr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/>
            </a:pP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- Et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fælles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afsæt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for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censorvirket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i den nye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beskikkelsesperiode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</a:p>
          <a:p>
            <a:pPr>
              <a:defRPr sz="1800"/>
            </a:pP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-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Styrket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samarbejde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mellem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censorer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censorledelser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og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sekretariat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</a:p>
          <a:p>
            <a:pPr>
              <a:defRPr sz="1800"/>
            </a:pP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-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Fokus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på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kvalitet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udvikling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 og </a:t>
            </a: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retssikkerhed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</a:p>
          <a:p>
            <a:pPr>
              <a:defRPr sz="1800"/>
            </a:pPr>
            <a:endParaRPr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>
              <a:defRPr sz="1800"/>
            </a:pPr>
            <a:r>
              <a:rPr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Kontakt</a:t>
            </a:r>
            <a:r>
              <a:rPr dirty="0">
                <a:solidFill>
                  <a:schemeClr val="tx2">
                    <a:lumMod val="60000"/>
                    <a:lumOff val="40000"/>
                  </a:schemeClr>
                </a:solidFill>
              </a:rPr>
              <a:t>: kontakt@censorsekretariatet.dk / 7269 8700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1DB10D84-C9FC-A691-6A87-7263BEA224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5325" y="6184900"/>
            <a:ext cx="1543050" cy="247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90082CAC-3E2C-080C-E3F7-8685CF7183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7200" y="5346700"/>
            <a:ext cx="1219300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84BB6FF7-2CF5-4B95-9213-C3F332049C45}">
  <we:reference id="876bbefe-7635-4ff2-af65-156f022b5530" version="1.0.0.1" store="EXCatalog" storeType="EXCatalog"/>
  <we:alternateReferences/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2913</TotalTime>
  <Words>404</Words>
  <Application>Microsoft Office PowerPoint</Application>
  <PresentationFormat>Skærmshow (4:3)</PresentationFormat>
  <Paragraphs>45</Paragraphs>
  <Slides>8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Introduktionsmøde for ny- og genbeskikkede censorer 2025-2029 </vt:lpstr>
      <vt:lpstr>Introduktion til samarbejdet med Censorsekretariatet</vt:lpstr>
      <vt:lpstr>Censorsekretariatets rolle og ansvarsområde</vt:lpstr>
      <vt:lpstr>Samarbejdet i censorinstitutionen</vt:lpstr>
      <vt:lpstr>Rammerne for beskikkelsen og juridiske grundlag</vt:lpstr>
      <vt:lpstr>Arbejdsgange: allokering, honorering og kommunikation</vt:lpstr>
      <vt:lpstr>Censorum – det digitale omdrejningspunkt</vt:lpstr>
      <vt:lpstr>Afrunding og kontakt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Sandra Chanie Fragtrup</dc:creator>
  <cp:keywords/>
  <dc:description>generated using python-pptx</dc:description>
  <cp:lastModifiedBy>Sandra Chanie Fragtrup</cp:lastModifiedBy>
  <cp:revision>4</cp:revision>
  <dcterms:created xsi:type="dcterms:W3CDTF">2013-01-27T09:14:16Z</dcterms:created>
  <dcterms:modified xsi:type="dcterms:W3CDTF">2026-05-01T09:14:21Z</dcterms:modified>
  <cp:category/>
</cp:coreProperties>
</file>