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4"/>
  </p:sldMasterIdLst>
  <p:notesMasterIdLst>
    <p:notesMasterId r:id="rId23"/>
  </p:notesMasterIdLst>
  <p:sldIdLst>
    <p:sldId id="256" r:id="rId5"/>
    <p:sldId id="257" r:id="rId6"/>
    <p:sldId id="268" r:id="rId7"/>
    <p:sldId id="267" r:id="rId8"/>
    <p:sldId id="258" r:id="rId9"/>
    <p:sldId id="259" r:id="rId10"/>
    <p:sldId id="26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0" r:id="rId19"/>
    <p:sldId id="271" r:id="rId20"/>
    <p:sldId id="272" r:id="rId21"/>
    <p:sldId id="273" r:id="rId22"/>
  </p:sldIdLst>
  <p:sldSz cx="12192000" cy="6858000"/>
  <p:notesSz cx="6858000" cy="9144000"/>
  <p:embeddedFontLs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4" autoAdjust="0"/>
    <p:restoredTop sz="69448" autoAdjust="0"/>
  </p:normalViewPr>
  <p:slideViewPr>
    <p:cSldViewPr snapToGrid="0">
      <p:cViewPr varScale="1">
        <p:scale>
          <a:sx n="110" d="100"/>
          <a:sy n="110" d="100"/>
        </p:scale>
        <p:origin x="21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7C11D-D08D-4776-9A10-84DA1493FC40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BB534-1610-42CD-A699-F715F2AD31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orsekretariatet.dk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BB534-1610-42CD-A699-F715F2AD311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71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Sekretariatets største og mest omfangsrige opgave er at allokerer censorer i forbindelse med sommer – og vintereksamen, dog forefindes disse året rundt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tildeling af censorer tages der bl.a. hensyn til institutionens ønsker – såfremt sådanne er fremsatte og efterlevelse heraf skønnes at være forsvarlig – jf. bekendtgørelse</a:t>
            </a:r>
          </a:p>
          <a:p>
            <a:pPr marL="171450" lvl="0" indent="-171450">
              <a:buFontTx/>
              <a:buChar char="-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Censorsekretariatet underretter censorer og institutioner om tildelt censur. </a:t>
            </a:r>
          </a:p>
          <a:p>
            <a:pPr marL="171450" lvl="0" indent="-171450">
              <a:buFontTx/>
              <a:buChar char="-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Institutionen informerer censor om ”det fornødne” for censurens gennemførelse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Kontakten til censorerne og uddannelsesinstitutioner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Udarbejdelse af eksamensstatistikker</a:t>
            </a: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www.censorsekretariatet.dk</a:t>
            </a: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Udarbejdelse og vedligeholdelse af sekretariatets site – </a:t>
            </a:r>
            <a:r>
              <a:rPr lang="da-DK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www.censorsekretariatet.dk</a:t>
            </a: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Tilrettelæggelse samt afholdelse af møder med censorformandskaberne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Deltage i møder med uddannelsesnetværk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Indstille censorer til ministeriel beskikkelse efter censorformandskabernes indsigt har fundet sted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koordinerende bindeled mellem censorer og institutioner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Være ajourført med viden omkring nye bekendtgørelser, studieordninger m.m.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Servicering af censorformandskaberne i et administrativt perspektiv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Kontakten til styregruppe, censor it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Administrerer og deltager aktivt i Censorsekretariatets bestyrelse 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Deltagelse i årligt møde i Styrelsen for videregående uddannelser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Medvirke ved nedsættelse af ankenævn, samt fremsendelse af diverse sagsmateriale og formidler afgørelse til institutionen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BB534-1610-42CD-A699-F715F2AD311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587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Censorformandskabernes arbejde: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Rådgive ministeriet ved beskikkelse af censorer.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Rådgive uddannelsesinstitutioner og styrelsen for forskning og uddannelse om uddannelsernes kvalitet, relevans og hensigtsmæssighed i forhold til arbejdsmarkedet og videre uddannelsesforløb, på baggrund af censorrapporterne.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Afgive en årlig beretning til uddannelsesinstitutionerne og Ministeriet på baggrund af censorrapporterne.</a:t>
            </a:r>
          </a:p>
          <a:p>
            <a:pPr lvl="0"/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Besvare høringer om væsentlige ændringer i uddannelsernes bekendtgørelser og studieordninger.</a:t>
            </a:r>
          </a:p>
          <a:p>
            <a:pPr marL="0" lvl="0" indent="0">
              <a:buFontTx/>
              <a:buNone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Være til rådighed for hverv med tilknytning til censorvirksomheden, samt medvirke til en løbende dialog om udviklingen i uddannelsen eller faget. Dette sker ved at afholde introduktionsmøder</a:t>
            </a:r>
            <a:r>
              <a:rPr lang="da-DK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censorerne i censorkorpset, og kontaktmøder mellem uddannelsesinstitutionerne og censorerne.</a:t>
            </a:r>
          </a:p>
          <a:p>
            <a:pPr marL="171450" lvl="0" indent="-171450">
              <a:buFontTx/>
              <a:buChar char="-"/>
            </a:pPr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BB534-1610-42CD-A699-F715F2AD311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59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0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59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904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804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0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34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81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508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0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26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484B92-9FD7-4AB9-98AA-A3D1B4C6C61B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B7221BA-3B38-4355-AC28-D6CF480449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3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censorsekretariatet.d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ensorsekretariatet.d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D34E2-202C-4168-9894-B7236AA32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266" y="799167"/>
            <a:ext cx="7956886" cy="2951819"/>
          </a:xfrm>
        </p:spPr>
        <p:txBody>
          <a:bodyPr anchor="b">
            <a:normAutofit/>
          </a:bodyPr>
          <a:lstStyle/>
          <a:p>
            <a:pPr algn="ctr"/>
            <a:r>
              <a:rPr lang="da-DK" sz="5800" dirty="0"/>
              <a:t>Introduktion af </a:t>
            </a:r>
            <a:br>
              <a:rPr lang="da-DK" sz="5800" dirty="0"/>
            </a:br>
            <a:r>
              <a:rPr lang="da-DK" sz="5800" dirty="0"/>
              <a:t>Ny-beskikkede censorer</a:t>
            </a:r>
          </a:p>
        </p:txBody>
      </p:sp>
      <p:pic>
        <p:nvPicPr>
          <p:cNvPr id="4" name="Billede 3" descr="Beskrivelse: Beskrivelse: cid:image001.jpg@01CC5698.6E1772F0">
            <a:extLst>
              <a:ext uri="{FF2B5EF4-FFF2-40B4-BE49-F238E27FC236}">
                <a16:creationId xmlns:a16="http://schemas.microsoft.com/office/drawing/2014/main" id="{53C860F5-C72C-43AF-BC0C-61C1D0015E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82" y="6606540"/>
            <a:ext cx="1546860" cy="251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9C72259D-5AE7-472A-AA6F-E4AA7639D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640" y="3719085"/>
            <a:ext cx="5714341" cy="525345"/>
          </a:xfrm>
        </p:spPr>
        <p:txBody>
          <a:bodyPr anchor="t"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Erhvervsakademiernes Censorsekretariatet</a:t>
            </a:r>
          </a:p>
        </p:txBody>
      </p:sp>
      <p:pic>
        <p:nvPicPr>
          <p:cNvPr id="45" name="Billede 4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2CE6E29F-521F-48FD-AABB-F3921D5F1A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3" y="4339041"/>
            <a:ext cx="2517558" cy="14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01F4E-44D4-402F-A5F1-D8CED0B8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" y="990930"/>
            <a:ext cx="3073914" cy="4601183"/>
          </a:xfrm>
        </p:spPr>
        <p:txBody>
          <a:bodyPr>
            <a:normAutofit/>
          </a:bodyPr>
          <a:lstStyle/>
          <a:p>
            <a:pPr algn="ctr"/>
            <a:r>
              <a:rPr lang="da-DK" sz="3300">
                <a:solidFill>
                  <a:schemeClr val="bg1"/>
                </a:solidFill>
              </a:rPr>
              <a:t>Bekendtgørelser og </a:t>
            </a:r>
            <a:br>
              <a:rPr lang="da-DK" sz="3300">
                <a:solidFill>
                  <a:schemeClr val="bg1"/>
                </a:solidFill>
              </a:rPr>
            </a:br>
            <a:r>
              <a:rPr lang="da-DK" sz="3300">
                <a:solidFill>
                  <a:schemeClr val="bg1"/>
                </a:solidFill>
              </a:rPr>
              <a:t>regler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440915-E138-422C-A4F5-8C0E97C2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079" y="459861"/>
            <a:ext cx="6144367" cy="512064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2060"/>
                </a:solidFill>
              </a:rPr>
              <a:t>Eksamensbekendtgørelsen, er det nok?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Bekendtgørelse om prøver i erhvervsrettede videregående uddannelser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Husk at jævnfører ændringsbekendtgørelsen</a:t>
            </a:r>
          </a:p>
          <a:p>
            <a:r>
              <a:rPr lang="da-DK" dirty="0">
                <a:solidFill>
                  <a:srgbClr val="002060"/>
                </a:solidFill>
              </a:rPr>
              <a:t>Hvilke andre love gøre sig gældende</a:t>
            </a:r>
          </a:p>
          <a:p>
            <a:pPr lvl="1">
              <a:spcAft>
                <a:spcPts val="0"/>
              </a:spcAft>
            </a:pPr>
            <a:r>
              <a:rPr lang="da-DK" dirty="0">
                <a:solidFill>
                  <a:srgbClr val="002060"/>
                </a:solidFill>
              </a:rPr>
              <a:t>Forvaltningsloven</a:t>
            </a:r>
          </a:p>
          <a:p>
            <a:pPr lvl="1">
              <a:spcAft>
                <a:spcPts val="0"/>
              </a:spcAft>
            </a:pPr>
            <a:r>
              <a:rPr lang="da-DK" dirty="0">
                <a:solidFill>
                  <a:srgbClr val="002060"/>
                </a:solidFill>
              </a:rPr>
              <a:t>Offentlighedsloven</a:t>
            </a:r>
          </a:p>
          <a:p>
            <a:pPr lvl="1">
              <a:spcAft>
                <a:spcPts val="0"/>
              </a:spcAft>
            </a:pPr>
            <a:r>
              <a:rPr lang="da-DK" dirty="0">
                <a:solidFill>
                  <a:srgbClr val="002060"/>
                </a:solidFill>
              </a:rPr>
              <a:t>Persondataforordningen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Censorcirkulæret- 125 timers reglen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karakterbekendtgørelsen</a:t>
            </a:r>
          </a:p>
          <a:p>
            <a:pPr>
              <a:spcAft>
                <a:spcPts val="0"/>
              </a:spcAft>
            </a:pPr>
            <a:r>
              <a:rPr lang="da-DK" dirty="0">
                <a:solidFill>
                  <a:srgbClr val="002060"/>
                </a:solidFill>
              </a:rPr>
              <a:t>Studieordninger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Hvorfor er det vigtigt at være opdateret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Læringsmål eller pensum</a:t>
            </a:r>
          </a:p>
        </p:txBody>
      </p:sp>
      <p:pic>
        <p:nvPicPr>
          <p:cNvPr id="5" name="Billede 4" descr="Beskrivelse: Beskrivelse: cid:image001.jpg@01CC5698.6E1772F0">
            <a:extLst>
              <a:ext uri="{FF2B5EF4-FFF2-40B4-BE49-F238E27FC236}">
                <a16:creationId xmlns:a16="http://schemas.microsoft.com/office/drawing/2014/main" id="{A1892AF7-0CFC-467A-8296-AC93B8B358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9B8F159-DB9D-4D3F-8ADD-DD883A5D6BB5}"/>
              </a:ext>
            </a:extLst>
          </p:cNvPr>
          <p:cNvGrpSpPr/>
          <p:nvPr/>
        </p:nvGrpSpPr>
        <p:grpSpPr>
          <a:xfrm>
            <a:off x="592745" y="3941510"/>
            <a:ext cx="2068569" cy="1917953"/>
            <a:chOff x="5906305" y="3651446"/>
            <a:chExt cx="2068569" cy="1917953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2ED72180-E4CB-49DA-871B-7C57CADE5E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305" y="3651446"/>
              <a:ext cx="2068569" cy="1686512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5BF8231F-BF06-438D-9FDE-E8C315848A4F}"/>
                </a:ext>
              </a:extLst>
            </p:cNvPr>
            <p:cNvSpPr txBox="1"/>
            <p:nvPr userDrawn="1"/>
          </p:nvSpPr>
          <p:spPr>
            <a:xfrm>
              <a:off x="6416417" y="5200067"/>
              <a:ext cx="129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Ministeriet</a:t>
              </a:r>
            </a:p>
          </p:txBody>
        </p:sp>
      </p:grpSp>
      <p:pic>
        <p:nvPicPr>
          <p:cNvPr id="12" name="Billede 11">
            <a:extLst>
              <a:ext uri="{FF2B5EF4-FFF2-40B4-BE49-F238E27FC236}">
                <a16:creationId xmlns:a16="http://schemas.microsoft.com/office/drawing/2014/main" id="{E239F5A3-D4F7-435F-A9A6-A296FC2FF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r="24676"/>
          <a:stretch/>
        </p:blipFill>
        <p:spPr>
          <a:xfrm>
            <a:off x="9238939" y="2397782"/>
            <a:ext cx="2258457" cy="2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40E7B-C236-4F2F-A2DC-0DD514BB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" y="2121763"/>
            <a:ext cx="3408226" cy="3727304"/>
          </a:xfrm>
        </p:spPr>
        <p:txBody>
          <a:bodyPr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Censor- og eksaminator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rapporter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834271-2C7E-4C39-8533-27FB98D7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976" y="728427"/>
            <a:ext cx="5605024" cy="5120640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Hvorfor censor-rapporter 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Tilsyn med uddannelsernes kvalitet igennem rapporterne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De mindre gode historier, hvorfor er det vigtigt?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De gode historier, hvorfor er det vigtigt?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Sagsbehandling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Censorsekretariatets rolle er af administrativ karakter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Hvilke beslutninger træffer formandskabet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Styrelsen træffer afgørelse</a:t>
            </a:r>
          </a:p>
          <a:p>
            <a:r>
              <a:rPr lang="da-DK" dirty="0">
                <a:solidFill>
                  <a:srgbClr val="002060"/>
                </a:solidFill>
              </a:rPr>
              <a:t>Hvorfor Eksaminator-rapporter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360 graders evaluering</a:t>
            </a:r>
          </a:p>
          <a:p>
            <a:r>
              <a:rPr lang="da-DK" dirty="0">
                <a:solidFill>
                  <a:srgbClr val="002060"/>
                </a:solidFill>
              </a:rPr>
              <a:t>Hvem har adgang til rapporterne?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Institutionen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Eksaminator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Bestiller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uddannelseschef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Censorformandskabet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Censorsekretariatet og 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Censor selv</a:t>
            </a:r>
          </a:p>
        </p:txBody>
      </p:sp>
      <p:pic>
        <p:nvPicPr>
          <p:cNvPr id="4" name="Billede 3" descr="Beskrivelse: Beskrivelse: cid:image001.jpg@01CC5698.6E1772F0">
            <a:extLst>
              <a:ext uri="{FF2B5EF4-FFF2-40B4-BE49-F238E27FC236}">
                <a16:creationId xmlns:a16="http://schemas.microsoft.com/office/drawing/2014/main" id="{350757C3-C7B6-493D-8E86-730E301E46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8944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2447A898-A761-4968-9620-1BAD3CCAA9E3}"/>
              </a:ext>
            </a:extLst>
          </p:cNvPr>
          <p:cNvGrpSpPr/>
          <p:nvPr/>
        </p:nvGrpSpPr>
        <p:grpSpPr>
          <a:xfrm>
            <a:off x="549507" y="4294007"/>
            <a:ext cx="2372025" cy="1465898"/>
            <a:chOff x="9975526" y="2736689"/>
            <a:chExt cx="2372025" cy="1465898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F3B017D6-0542-4FDE-9055-F48C7CFA3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526" y="2736689"/>
              <a:ext cx="2372025" cy="1465898"/>
            </a:xfrm>
            <a:prstGeom prst="rect">
              <a:avLst/>
            </a:prstGeom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946365AF-4AB1-4769-9B66-F4D00FEDA95E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7C912E48-E923-482D-A9E1-8F19E3919EE6}"/>
              </a:ext>
            </a:extLst>
          </p:cNvPr>
          <p:cNvGrpSpPr/>
          <p:nvPr/>
        </p:nvGrpSpPr>
        <p:grpSpPr>
          <a:xfrm>
            <a:off x="315095" y="728427"/>
            <a:ext cx="3019237" cy="1534661"/>
            <a:chOff x="6845952" y="2647124"/>
            <a:chExt cx="3019237" cy="1534661"/>
          </a:xfrm>
          <a:noFill/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FEF0D65B-846C-4C41-8939-E59473AE75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952" y="2647124"/>
              <a:ext cx="2810204" cy="1490080"/>
            </a:xfrm>
            <a:prstGeom prst="rect">
              <a:avLst/>
            </a:prstGeom>
            <a:grpFill/>
          </p:spPr>
        </p:pic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413BF356-D2D3-494C-8FEA-3BB6346ADC9F}"/>
                </a:ext>
              </a:extLst>
            </p:cNvPr>
            <p:cNvSpPr txBox="1"/>
            <p:nvPr userDrawn="1"/>
          </p:nvSpPr>
          <p:spPr>
            <a:xfrm>
              <a:off x="7409375" y="3812453"/>
              <a:ext cx="2455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Eksaminatorerne</a:t>
              </a:r>
            </a:p>
          </p:txBody>
        </p:sp>
      </p:grpSp>
      <p:pic>
        <p:nvPicPr>
          <p:cNvPr id="11" name="Billede 10" descr="Beskrivelse: Beskrivelse: cid:image001.jpg@01CC5698.6E1772F0">
            <a:extLst>
              <a:ext uri="{FF2B5EF4-FFF2-40B4-BE49-F238E27FC236}">
                <a16:creationId xmlns:a16="http://schemas.microsoft.com/office/drawing/2014/main" id="{15B2CB54-F1EC-447E-9F3D-FA87F24C63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 descr="Et billede, der indeholder indendørs, gulv, sidder&#10;&#10;Automatisk genereret beskrivelse">
            <a:extLst>
              <a:ext uri="{FF2B5EF4-FFF2-40B4-BE49-F238E27FC236}">
                <a16:creationId xmlns:a16="http://schemas.microsoft.com/office/drawing/2014/main" id="{BD29BA3D-91A7-4EA6-B181-05BC608EF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64" y="2660180"/>
            <a:ext cx="2729311" cy="15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561AA-54F3-4CB9-B33E-37F58F6C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2419137"/>
            <a:ext cx="2947482" cy="1191931"/>
          </a:xfrm>
        </p:spPr>
        <p:txBody>
          <a:bodyPr>
            <a:normAutofit/>
          </a:bodyPr>
          <a:lstStyle/>
          <a:p>
            <a:r>
              <a:rPr lang="da-DK" sz="3300" dirty="0"/>
              <a:t>Årsindberetning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B680D7-E079-49B0-8299-124A1B82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183" y="302247"/>
            <a:ext cx="3585891" cy="5120640"/>
          </a:xfrm>
        </p:spPr>
        <p:txBody>
          <a:bodyPr>
            <a:normAutofit/>
          </a:bodyPr>
          <a:lstStyle/>
          <a:p>
            <a:r>
              <a:rPr lang="da-DK" dirty="0"/>
              <a:t>Årsindberetning</a:t>
            </a:r>
            <a:endParaRPr lang="en-US" dirty="0"/>
          </a:p>
          <a:p>
            <a:pPr lvl="1"/>
            <a:r>
              <a:rPr lang="da-DK" dirty="0"/>
              <a:t>Med udgangspunkt i censor- og eksaminator rapporterne</a:t>
            </a:r>
            <a:endParaRPr lang="en-US" dirty="0"/>
          </a:p>
          <a:p>
            <a:pPr lvl="1"/>
            <a:r>
              <a:rPr lang="da-DK" dirty="0"/>
              <a:t>Årlig </a:t>
            </a:r>
            <a:r>
              <a:rPr lang="da-DK" dirty="0" err="1"/>
              <a:t>survey</a:t>
            </a:r>
            <a:endParaRPr lang="en-US" dirty="0"/>
          </a:p>
          <a:p>
            <a:r>
              <a:rPr lang="da-DK" dirty="0"/>
              <a:t>Modtager</a:t>
            </a:r>
            <a:endParaRPr lang="en-US" dirty="0"/>
          </a:p>
          <a:p>
            <a:pPr lvl="2"/>
            <a:r>
              <a:rPr lang="da-DK" dirty="0"/>
              <a:t>Uddannelsesinstitutionen</a:t>
            </a:r>
            <a:endParaRPr lang="en-US" dirty="0"/>
          </a:p>
          <a:p>
            <a:pPr lvl="2"/>
            <a:r>
              <a:rPr lang="da-DK" dirty="0"/>
              <a:t>Censorerne</a:t>
            </a:r>
            <a:endParaRPr lang="en-US" dirty="0"/>
          </a:p>
          <a:p>
            <a:r>
              <a:rPr lang="da-DK" dirty="0"/>
              <a:t>Hvor findes årsberetningen</a:t>
            </a:r>
          </a:p>
          <a:p>
            <a:pPr lvl="1"/>
            <a:r>
              <a:rPr lang="da-DK" dirty="0">
                <a:hlinkClick r:id="rId2"/>
              </a:rPr>
              <a:t>www.censorsekretariatet.dk</a:t>
            </a:r>
            <a:r>
              <a:rPr lang="da-DK" dirty="0"/>
              <a:t> under fanen årsberetninger</a:t>
            </a: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BB007DB-AEF3-4B80-AF19-3C2113A3F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2451735"/>
            <a:ext cx="3474720" cy="1954530"/>
          </a:xfrm>
          <a:prstGeom prst="rect">
            <a:avLst/>
          </a:prstGeom>
        </p:spPr>
      </p:pic>
      <p:pic>
        <p:nvPicPr>
          <p:cNvPr id="6" name="Billede 5" descr="Beskrivelse: Beskrivelse: cid:image001.jpg@01CC5698.6E1772F0">
            <a:extLst>
              <a:ext uri="{FF2B5EF4-FFF2-40B4-BE49-F238E27FC236}">
                <a16:creationId xmlns:a16="http://schemas.microsoft.com/office/drawing/2014/main" id="{ED662292-0089-4A50-AED3-45CE000AEB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24887389-F167-47D3-A8D3-B57A5D31C09C}"/>
              </a:ext>
            </a:extLst>
          </p:cNvPr>
          <p:cNvGrpSpPr/>
          <p:nvPr/>
        </p:nvGrpSpPr>
        <p:grpSpPr>
          <a:xfrm>
            <a:off x="366744" y="2944742"/>
            <a:ext cx="2564189" cy="3087707"/>
            <a:chOff x="3342115" y="3106143"/>
            <a:chExt cx="2564189" cy="3087707"/>
          </a:xfrm>
        </p:grpSpPr>
        <p:pic>
          <p:nvPicPr>
            <p:cNvPr id="10" name="Billede 9" descr="Et billede, der indeholder clipart&#10;&#10;Automatisk genereret beskrivelse">
              <a:extLst>
                <a:ext uri="{FF2B5EF4-FFF2-40B4-BE49-F238E27FC236}">
                  <a16:creationId xmlns:a16="http://schemas.microsoft.com/office/drawing/2014/main" id="{E1805A42-DC34-4420-B94A-731A31094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085" y="3106143"/>
              <a:ext cx="1370930" cy="3060792"/>
            </a:xfrm>
            <a:prstGeom prst="rect">
              <a:avLst/>
            </a:prstGeom>
          </p:spPr>
        </p:pic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7EC6B16C-0B2A-4AB4-A6DD-7FCD471006AB}"/>
                </a:ext>
              </a:extLst>
            </p:cNvPr>
            <p:cNvSpPr txBox="1"/>
            <p:nvPr userDrawn="1"/>
          </p:nvSpPr>
          <p:spPr>
            <a:xfrm>
              <a:off x="3342115" y="5824518"/>
              <a:ext cx="2564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Censorformandskaberne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78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9D4DE-F8BA-42FE-87F7-215B8DF1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Den gode censoradfærd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6D3C55-1BD0-4A0F-B6CB-46FF10CF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92" y="854867"/>
            <a:ext cx="5449732" cy="5139122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Værdighedskravet- før, under -og efter eksamen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En vurdering af din adfærd i praksis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Kom i god tid inden eksamen begynder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Fremstå positiv og pragmatisk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Accepter forskelligheder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Skab den gode dialog med afsæt i faglig viden via fx gode spørgeteknikker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Overtag ikke eksaminationen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Fokus på den studerende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Husk notatpligten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M.fl.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Imødegå samarbejde med institutionen, herunder eksaminator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Afhold en forventningsafstemning forud for eksamen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Inhabilitet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Tavshedspligt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Gælder før- under- og efter eksamen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Plagiering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Kontakt institutionen, hvis dette opdages inden prøveafholdelse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Plagiering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Opdages dette under selve prøven og det bekræftes bortvises den studerende</a:t>
            </a:r>
          </a:p>
          <a:p>
            <a:pPr>
              <a:spcAft>
                <a:spcPts val="0"/>
              </a:spcAft>
            </a:pPr>
            <a:endParaRPr lang="da-DK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EE6BE79F-0A4C-48F8-90A3-DA6FC8C98D16}"/>
              </a:ext>
            </a:extLst>
          </p:cNvPr>
          <p:cNvGrpSpPr/>
          <p:nvPr/>
        </p:nvGrpSpPr>
        <p:grpSpPr>
          <a:xfrm>
            <a:off x="540647" y="4112573"/>
            <a:ext cx="2372025" cy="1465898"/>
            <a:chOff x="9870943" y="2831554"/>
            <a:chExt cx="2372025" cy="1465898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44A79BAB-F749-4B96-945C-9D2BA4CC2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FD742791-42DD-4432-907D-61790A8D65CB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9" name="Billede 8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A22A7B2D-86FD-4894-B23F-AC5DB5979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24" y="2736282"/>
            <a:ext cx="2752582" cy="1376291"/>
          </a:xfrm>
          <a:prstGeom prst="rect">
            <a:avLst/>
          </a:prstGeom>
        </p:spPr>
      </p:pic>
      <p:pic>
        <p:nvPicPr>
          <p:cNvPr id="10" name="Billede 9" descr="Beskrivelse: Beskrivelse: cid:image001.jpg@01CC5698.6E1772F0">
            <a:extLst>
              <a:ext uri="{FF2B5EF4-FFF2-40B4-BE49-F238E27FC236}">
                <a16:creationId xmlns:a16="http://schemas.microsoft.com/office/drawing/2014/main" id="{86138961-4907-490F-88AE-6D1B2383D8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26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0AC60-226E-433F-9BC8-D5C36146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779" y="964349"/>
            <a:ext cx="3842388" cy="4601183"/>
          </a:xfrm>
        </p:spPr>
        <p:txBody>
          <a:bodyPr/>
          <a:lstStyle/>
          <a:p>
            <a:pPr algn="ctr"/>
            <a:r>
              <a:rPr lang="da-DK"/>
              <a:t>Den gode </a:t>
            </a:r>
            <a:br>
              <a:rPr lang="da-DK"/>
            </a:br>
            <a:r>
              <a:rPr lang="da-DK"/>
              <a:t>censoradfærd,</a:t>
            </a:r>
            <a:br>
              <a:rPr lang="da-DK"/>
            </a:br>
            <a:r>
              <a:rPr lang="da-DK"/>
              <a:t>Fortsat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E7AC8F-0C8D-4232-8BF6-15011A689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039" y="711321"/>
            <a:ext cx="7315200" cy="5120640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Votering</a:t>
            </a:r>
            <a:endParaRPr lang="en-US" dirty="0"/>
          </a:p>
          <a:p>
            <a:pPr lvl="1"/>
            <a:r>
              <a:rPr lang="da-DK" dirty="0">
                <a:solidFill>
                  <a:srgbClr val="002060"/>
                </a:solidFill>
              </a:rPr>
              <a:t>Voteringen er IKKE offentlig- kun adgang for bedømmere</a:t>
            </a:r>
            <a:endParaRPr lang="en-US" dirty="0"/>
          </a:p>
          <a:p>
            <a:pPr lvl="1"/>
            <a:r>
              <a:rPr lang="da-DK" dirty="0">
                <a:solidFill>
                  <a:srgbClr val="002060"/>
                </a:solidFill>
              </a:rPr>
              <a:t>Den studerende tager alle sine ting med ud</a:t>
            </a:r>
            <a:endParaRPr lang="en-US" dirty="0"/>
          </a:p>
          <a:p>
            <a:pPr lvl="1"/>
            <a:r>
              <a:rPr lang="da-DK" dirty="0">
                <a:solidFill>
                  <a:srgbClr val="002060"/>
                </a:solidFill>
              </a:rPr>
              <a:t>Karakteren tager kun afsæt i selve eksaminationen</a:t>
            </a:r>
            <a:endParaRPr lang="en-US" dirty="0"/>
          </a:p>
          <a:p>
            <a:pPr lvl="2"/>
            <a:r>
              <a:rPr lang="da-DK" dirty="0">
                <a:solidFill>
                  <a:srgbClr val="002060"/>
                </a:solidFill>
              </a:rPr>
              <a:t>Med afsæt i studieordningen målsætning og karakterbekendtgørelsen</a:t>
            </a:r>
            <a:endParaRPr lang="en-US" dirty="0"/>
          </a:p>
          <a:p>
            <a:pPr lvl="2"/>
            <a:r>
              <a:rPr lang="da-DK" dirty="0">
                <a:solidFill>
                  <a:srgbClr val="002060"/>
                </a:solidFill>
              </a:rPr>
              <a:t>Tilbagemelding sker i henhold til 7 trins-skalaens formuleringer- vigtigt!</a:t>
            </a:r>
            <a:endParaRPr lang="en-US" dirty="0"/>
          </a:p>
          <a:p>
            <a:pPr lvl="2"/>
            <a:r>
              <a:rPr lang="da-DK" dirty="0">
                <a:solidFill>
                  <a:srgbClr val="002060"/>
                </a:solidFill>
              </a:rPr>
              <a:t>Ved uenighed er censors karakter udslagsgivende</a:t>
            </a:r>
            <a:endParaRPr lang="en-US" dirty="0"/>
          </a:p>
          <a:p>
            <a:r>
              <a:rPr lang="da-DK" dirty="0">
                <a:solidFill>
                  <a:srgbClr val="002060"/>
                </a:solidFill>
              </a:rPr>
              <a:t>Eksamen er inklusive, fx 30 min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da-DK" dirty="0">
                <a:solidFill>
                  <a:srgbClr val="002060"/>
                </a:solidFill>
              </a:rPr>
              <a:t>Eksamination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da-DK" dirty="0">
                <a:solidFill>
                  <a:srgbClr val="002060"/>
                </a:solidFill>
              </a:rPr>
              <a:t>Votering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da-DK" dirty="0">
                <a:solidFill>
                  <a:srgbClr val="002060"/>
                </a:solidFill>
              </a:rPr>
              <a:t>Tilbagemelding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Klage over eksamen fra den- eller de studerende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da-DK" dirty="0">
                <a:solidFill>
                  <a:srgbClr val="002060"/>
                </a:solidFill>
              </a:rPr>
              <a:t>Tager afsæt i notatpligten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da-DK" dirty="0">
                <a:solidFill>
                  <a:srgbClr val="002060"/>
                </a:solidFill>
              </a:rPr>
              <a:t>Vigtigt med tydelige henvisninger til målbeskrivelser og karakterbekendtgørelsen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Generelt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da-DK" dirty="0">
                <a:solidFill>
                  <a:srgbClr val="002060"/>
                </a:solidFill>
              </a:rPr>
              <a:t>Eksamen er offentlig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da-DK" dirty="0">
                <a:solidFill>
                  <a:srgbClr val="002060"/>
                </a:solidFill>
              </a:rPr>
              <a:t>Studerende kan have publikum med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5820DC52-C65A-4E11-81E5-290BED977E01}"/>
              </a:ext>
            </a:extLst>
          </p:cNvPr>
          <p:cNvGrpSpPr/>
          <p:nvPr/>
        </p:nvGrpSpPr>
        <p:grpSpPr>
          <a:xfrm>
            <a:off x="651402" y="4232849"/>
            <a:ext cx="2372025" cy="1465898"/>
            <a:chOff x="9870943" y="2831554"/>
            <a:chExt cx="2372025" cy="1465898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46741124-099E-4483-A864-04F0C13EF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BDB26A3E-960A-47D3-A3D7-382D393F4275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8" name="Billede 7" descr="Beskrivelse: Beskrivelse: cid:image001.jpg@01CC5698.6E1772F0">
            <a:extLst>
              <a:ext uri="{FF2B5EF4-FFF2-40B4-BE49-F238E27FC236}">
                <a16:creationId xmlns:a16="http://schemas.microsoft.com/office/drawing/2014/main" id="{5C293D6D-0144-416C-BFE6-0A93D369B7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027ABB13-770E-4E85-9CE8-003E55B881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927" y="2424340"/>
            <a:ext cx="1929063" cy="19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A773-6B29-4F08-9814-BAFF15BD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77" y="1123837"/>
            <a:ext cx="3567714" cy="4601183"/>
          </a:xfrm>
        </p:spPr>
        <p:txBody>
          <a:bodyPr/>
          <a:lstStyle/>
          <a:p>
            <a:pPr algn="ctr"/>
            <a:r>
              <a:rPr lang="da-DK">
                <a:solidFill>
                  <a:schemeClr val="bg1"/>
                </a:solidFill>
              </a:rPr>
              <a:t>Allokering- 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Hvordan foregår processen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FDFE2-5650-403E-B4FA-30662AF3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237" y="604380"/>
            <a:ext cx="5713417" cy="589229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2060"/>
                </a:solidFill>
              </a:rPr>
              <a:t>Al censur allokeres via Censorsekretariatets censorsystem</a:t>
            </a:r>
          </a:p>
          <a:p>
            <a:r>
              <a:rPr lang="da-DK" dirty="0">
                <a:solidFill>
                  <a:srgbClr val="002060"/>
                </a:solidFill>
              </a:rPr>
              <a:t>Opdater din censorprofil ellers kan vi ikke kontakte dig</a:t>
            </a:r>
          </a:p>
          <a:p>
            <a:r>
              <a:rPr lang="da-DK" dirty="0">
                <a:solidFill>
                  <a:srgbClr val="002060"/>
                </a:solidFill>
              </a:rPr>
              <a:t>Hvilke oplysninger medgår til uddannelsesinstitutionen i forbindelse med en allokering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Navn, adresse, by, telefonnummer, mail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Jobtitel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Ansættelsessted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Censortype- institutionsansat eller aftager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Faglige kernekompetencer og uddannelse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Nuværende ansættelse og erfaring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Kontaktoplysninger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Uddannelsesniveau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Uddannelse</a:t>
            </a:r>
          </a:p>
          <a:p>
            <a:pPr lvl="1"/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3E45BF8-A45A-4DD0-B80A-C34ECBC499D9}"/>
              </a:ext>
            </a:extLst>
          </p:cNvPr>
          <p:cNvGrpSpPr/>
          <p:nvPr/>
        </p:nvGrpSpPr>
        <p:grpSpPr>
          <a:xfrm>
            <a:off x="558367" y="4357319"/>
            <a:ext cx="2372025" cy="1465898"/>
            <a:chOff x="9870943" y="2831554"/>
            <a:chExt cx="2372025" cy="1465898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1126E1D3-6B0F-4CEF-8D9F-309DED5670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02369798-13A2-4066-BEDA-B1DB2B5D4351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7" name="Billede 6" descr="Beskrivelse: Beskrivelse: cid:image001.jpg@01CC5698.6E1772F0">
            <a:extLst>
              <a:ext uri="{FF2B5EF4-FFF2-40B4-BE49-F238E27FC236}">
                <a16:creationId xmlns:a16="http://schemas.microsoft.com/office/drawing/2014/main" id="{526AFED3-8434-4A8A-BC87-541290A97C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B790363-65BE-4C2C-85FF-AF3504D384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45" y="2555852"/>
            <a:ext cx="19145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1444-0965-4478-9B40-C25FC3FD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5" y="813721"/>
            <a:ext cx="3496830" cy="4601183"/>
          </a:xfrm>
        </p:spPr>
        <p:txBody>
          <a:bodyPr/>
          <a:lstStyle/>
          <a:p>
            <a:pPr algn="ctr"/>
            <a:r>
              <a:rPr lang="da-DK">
                <a:solidFill>
                  <a:schemeClr val="bg1"/>
                </a:solidFill>
              </a:rPr>
              <a:t> </a:t>
            </a:r>
            <a:br>
              <a:rPr lang="da-DK">
                <a:solidFill>
                  <a:schemeClr val="bg1"/>
                </a:solidFill>
              </a:rPr>
            </a:br>
            <a:r>
              <a:rPr lang="da-DK" sz="3200">
                <a:solidFill>
                  <a:schemeClr val="bg1"/>
                </a:solidFill>
              </a:rPr>
              <a:t>Hvordan foregår processen,</a:t>
            </a:r>
            <a:br>
              <a:rPr lang="da-DK" sz="3200"/>
            </a:br>
            <a:r>
              <a:rPr lang="da-DK" sz="3200">
                <a:solidFill>
                  <a:schemeClr val="bg1"/>
                </a:solidFill>
              </a:rPr>
              <a:t>Fortsat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10FFE-FFC8-47A9-A213-ABCDBBDA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795" y="0"/>
            <a:ext cx="5038646" cy="5943650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Censorsekretariatet allokerer eksterne prøver til censur på vegne af censorformandskaberne</a:t>
            </a:r>
          </a:p>
          <a:p>
            <a:r>
              <a:rPr lang="da-DK" dirty="0">
                <a:solidFill>
                  <a:srgbClr val="002060"/>
                </a:solidFill>
              </a:rPr>
              <a:t>Der allokeres ud fra allokeringsrutiner</a:t>
            </a:r>
          </a:p>
          <a:p>
            <a:pPr marL="502920" lvl="1" indent="0">
              <a:spcAft>
                <a:spcPts val="0"/>
              </a:spcAft>
              <a:buNone/>
            </a:pPr>
            <a:r>
              <a:rPr lang="da-DK" dirty="0">
                <a:solidFill>
                  <a:srgbClr val="002060"/>
                </a:solidFill>
              </a:rPr>
              <a:t>1. Fagkvalifikationer</a:t>
            </a:r>
          </a:p>
          <a:p>
            <a:pPr marL="502920" lvl="1" indent="0">
              <a:spcAft>
                <a:spcPts val="0"/>
              </a:spcAft>
              <a:buNone/>
            </a:pPr>
            <a:r>
              <a:rPr lang="da-DK" dirty="0">
                <a:solidFill>
                  <a:srgbClr val="002060"/>
                </a:solidFill>
              </a:rPr>
              <a:t>2. pointsystem, herunder ud fra 4 parameter</a:t>
            </a:r>
            <a:endParaRPr lang="da-DK" dirty="0"/>
          </a:p>
          <a:p>
            <a:pPr lvl="2"/>
            <a:r>
              <a:rPr lang="da-DK" dirty="0">
                <a:solidFill>
                  <a:srgbClr val="002060"/>
                </a:solidFill>
              </a:rPr>
              <a:t>Afstand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Timeomfang, 125 pr. Halvår/semester</a:t>
            </a:r>
          </a:p>
          <a:p>
            <a:pPr lvl="3"/>
            <a:r>
              <a:rPr lang="da-DK" dirty="0">
                <a:solidFill>
                  <a:srgbClr val="002060"/>
                </a:solidFill>
              </a:rPr>
              <a:t> (april- september &amp; oktober-marts)</a:t>
            </a:r>
            <a:endParaRPr lang="da-DK" dirty="0"/>
          </a:p>
          <a:p>
            <a:pPr lvl="3"/>
            <a:r>
              <a:rPr lang="da-DK" dirty="0">
                <a:solidFill>
                  <a:srgbClr val="002060"/>
                </a:solidFill>
              </a:rPr>
              <a:t>Systemet styrer automatisk dette</a:t>
            </a:r>
          </a:p>
          <a:p>
            <a:pPr lvl="2">
              <a:spcAft>
                <a:spcPts val="0"/>
              </a:spcAft>
            </a:pPr>
            <a:r>
              <a:rPr lang="da-DK" dirty="0">
                <a:solidFill>
                  <a:srgbClr val="002060"/>
                </a:solidFill>
              </a:rPr>
              <a:t>Antal studerende</a:t>
            </a:r>
          </a:p>
          <a:p>
            <a:pPr lvl="2"/>
            <a:r>
              <a:rPr lang="da-DK" dirty="0">
                <a:solidFill>
                  <a:srgbClr val="002060"/>
                </a:solidFill>
              </a:rPr>
              <a:t>Antal allokeringer</a:t>
            </a:r>
          </a:p>
          <a:p>
            <a:endParaRPr lang="da-DK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B3E62399-6854-447A-A6CD-83A43FB4808F}"/>
              </a:ext>
            </a:extLst>
          </p:cNvPr>
          <p:cNvGrpSpPr/>
          <p:nvPr/>
        </p:nvGrpSpPr>
        <p:grpSpPr>
          <a:xfrm>
            <a:off x="406244" y="4339564"/>
            <a:ext cx="2372025" cy="1465898"/>
            <a:chOff x="9870943" y="2831554"/>
            <a:chExt cx="2372025" cy="1465898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910058F4-B605-46C6-85A4-40E659F5D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07CDAFC9-5476-49C6-A5DE-53AF3289FF1F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8" name="Billede 7" descr="Beskrivelse: Beskrivelse: cid:image001.jpg@01CC5698.6E1772F0">
            <a:extLst>
              <a:ext uri="{FF2B5EF4-FFF2-40B4-BE49-F238E27FC236}">
                <a16:creationId xmlns:a16="http://schemas.microsoft.com/office/drawing/2014/main" id="{2349BF6B-E6CE-47E3-B0B3-4CBE5574D3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F004A61-559F-4439-98D9-5F6E54909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81" y="2235816"/>
            <a:ext cx="2639992" cy="17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7EE4-8050-48F8-8BB7-7BDFDE34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Egen profil- og statistik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18807-4541-4D41-A901-CAAE1C57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018" y="1058109"/>
            <a:ext cx="7315200" cy="2930830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Hvad kan jeg som censor se på egen profil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Min profil- kontaktoplysninger m.m.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Beskikkelser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Tilbudte prøver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Allokeringer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Rapporter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Passiv perioder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4DA88788-ACED-4858-8127-7137C3C605B0}"/>
              </a:ext>
            </a:extLst>
          </p:cNvPr>
          <p:cNvGrpSpPr/>
          <p:nvPr/>
        </p:nvGrpSpPr>
        <p:grpSpPr>
          <a:xfrm>
            <a:off x="593118" y="4259122"/>
            <a:ext cx="2372025" cy="1465898"/>
            <a:chOff x="9870943" y="2831554"/>
            <a:chExt cx="2372025" cy="1465898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EB9CC8D0-0338-4887-A07A-A9FC6C59E3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9F7290F5-2066-4C48-8C9E-A01F5D243B0F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7" name="Billede 6" descr="Beskrivelse: Beskrivelse: cid:image001.jpg@01CC5698.6E1772F0">
            <a:extLst>
              <a:ext uri="{FF2B5EF4-FFF2-40B4-BE49-F238E27FC236}">
                <a16:creationId xmlns:a16="http://schemas.microsoft.com/office/drawing/2014/main" id="{5B746B9B-374D-426E-A904-5E4A935D21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lede 10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2283DCFF-7CA6-4571-978C-83112367E0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38" y="2307983"/>
            <a:ext cx="3273644" cy="21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ADEC-F9D7-40CD-893F-89EDB8DE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Dialog og spørgsmål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DBEB-2987-4D97-90CD-ADB2B3A78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773" y="843378"/>
            <a:ext cx="7315200" cy="2717765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Spørgsmål til censor virke</a:t>
            </a:r>
          </a:p>
          <a:p>
            <a:r>
              <a:rPr lang="da-DK" dirty="0">
                <a:solidFill>
                  <a:srgbClr val="002060"/>
                </a:solidFill>
              </a:rPr>
              <a:t>Altid muligt at kontakte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Censorsekretariatet</a:t>
            </a:r>
          </a:p>
          <a:p>
            <a:pPr lvl="1"/>
            <a:r>
              <a:rPr lang="da-DK" dirty="0">
                <a:solidFill>
                  <a:srgbClr val="002060"/>
                </a:solidFill>
              </a:rPr>
              <a:t>Censorformandskabet</a:t>
            </a:r>
          </a:p>
          <a:p>
            <a:r>
              <a:rPr lang="da-DK" dirty="0">
                <a:solidFill>
                  <a:srgbClr val="002060"/>
                </a:solidFill>
              </a:rPr>
              <a:t>Følg med på Censorsekretariatets site:  </a:t>
            </a:r>
            <a:r>
              <a:rPr lang="da-DK" dirty="0">
                <a:solidFill>
                  <a:srgbClr val="002060"/>
                </a:solidFill>
                <a:hlinkClick r:id="rId2"/>
              </a:rPr>
              <a:t>www.censorsekretariatet.dk</a:t>
            </a:r>
            <a:r>
              <a:rPr lang="da-DK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da-DK" dirty="0">
              <a:solidFill>
                <a:srgbClr val="002060"/>
              </a:solidFill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16FCC0B-9AA3-405F-A056-3A3D8585EA67}"/>
              </a:ext>
            </a:extLst>
          </p:cNvPr>
          <p:cNvGrpSpPr/>
          <p:nvPr/>
        </p:nvGrpSpPr>
        <p:grpSpPr>
          <a:xfrm>
            <a:off x="540647" y="4158106"/>
            <a:ext cx="2372025" cy="1465898"/>
            <a:chOff x="9870943" y="2831554"/>
            <a:chExt cx="2372025" cy="1465898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17B24D08-FA56-4DA6-991C-F922856DEC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0BD99779-AA90-405A-AD71-608A99AA58E4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8" name="Billede 7" descr="Beskrivelse: Beskrivelse: cid:image001.jpg@01CC5698.6E1772F0">
            <a:extLst>
              <a:ext uri="{FF2B5EF4-FFF2-40B4-BE49-F238E27FC236}">
                <a16:creationId xmlns:a16="http://schemas.microsoft.com/office/drawing/2014/main" id="{06D9B158-06F1-4799-B063-C2ECF5603E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 descr="Et billede, der indeholder spejl&#10;&#10;Automatisk genereret beskrivelse">
            <a:extLst>
              <a:ext uri="{FF2B5EF4-FFF2-40B4-BE49-F238E27FC236}">
                <a16:creationId xmlns:a16="http://schemas.microsoft.com/office/drawing/2014/main" id="{E1C5C09C-9725-4D55-8923-38C84607A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5" y="1964506"/>
            <a:ext cx="2550405" cy="25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5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99E55-9847-4ACB-A7AE-0172A878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da-DK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7B6E9A-5AED-471C-96EA-72BC5FAF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da-DK" sz="1700"/>
              <a:t>Velkommen til årets introduktionsmøde- formål</a:t>
            </a:r>
          </a:p>
          <a:p>
            <a:r>
              <a:rPr lang="da-DK" sz="1700"/>
              <a:t>Censorsekretariatet</a:t>
            </a:r>
          </a:p>
          <a:p>
            <a:r>
              <a:rPr lang="da-DK" sz="1700"/>
              <a:t>Præsentation af censorformandskabet</a:t>
            </a:r>
          </a:p>
          <a:p>
            <a:r>
              <a:rPr lang="da-DK" sz="1700"/>
              <a:t>Censorkorpset</a:t>
            </a:r>
          </a:p>
          <a:p>
            <a:r>
              <a:rPr lang="da-DK" sz="1700"/>
              <a:t>Bekendtgørelse og regler</a:t>
            </a:r>
          </a:p>
          <a:p>
            <a:r>
              <a:rPr lang="da-DK" sz="1700"/>
              <a:t>Censor- og eksaminator rapporter</a:t>
            </a:r>
          </a:p>
          <a:p>
            <a:r>
              <a:rPr lang="da-DK" sz="1700"/>
              <a:t>Årsindberetning</a:t>
            </a:r>
          </a:p>
          <a:p>
            <a:r>
              <a:rPr lang="da-DK" sz="1700"/>
              <a:t>Den gode censoradfærd</a:t>
            </a:r>
          </a:p>
          <a:p>
            <a:r>
              <a:rPr lang="da-DK" sz="1700"/>
              <a:t>Allokering- Hvordan foregår processen</a:t>
            </a:r>
          </a:p>
          <a:p>
            <a:r>
              <a:rPr lang="da-DK" sz="1700"/>
              <a:t>Egen profil og statistik</a:t>
            </a:r>
          </a:p>
          <a:p>
            <a:r>
              <a:rPr lang="da-DK" sz="1700"/>
              <a:t>Dialog og spørgsmål</a:t>
            </a:r>
          </a:p>
          <a:p>
            <a:endParaRPr lang="da-DK" sz="1700"/>
          </a:p>
          <a:p>
            <a:endParaRPr lang="da-DK" sz="170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0A7140A-8428-42AD-BA37-17B2DBACC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29" y="2148096"/>
            <a:ext cx="2561807" cy="2561807"/>
          </a:xfrm>
          <a:prstGeom prst="rect">
            <a:avLst/>
          </a:prstGeom>
        </p:spPr>
      </p:pic>
      <p:pic>
        <p:nvPicPr>
          <p:cNvPr id="4" name="Billede 3" descr="Beskrivelse: Beskrivelse: cid:image001.jpg@01CC5698.6E1772F0">
            <a:extLst>
              <a:ext uri="{FF2B5EF4-FFF2-40B4-BE49-F238E27FC236}">
                <a16:creationId xmlns:a16="http://schemas.microsoft.com/office/drawing/2014/main" id="{46186682-7099-42EC-8C84-27ED9A151F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9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49D74-3FFB-4BE7-94DE-284D404D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da-DK" sz="2500"/>
              <a:t>Velkomst og formål med introduktionsmødet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F48E12-2874-45B2-97A8-8FC9BCFB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da-DK"/>
              <a:t>Velkommen til censorerne</a:t>
            </a:r>
          </a:p>
          <a:p>
            <a:r>
              <a:rPr lang="da-DK"/>
              <a:t>Formålet med introduktionsmødet er at forsyne censorer med nødvendig viden, som kan bidrage til censorernes virke i praksis. </a:t>
            </a:r>
          </a:p>
          <a:p>
            <a:r>
              <a:rPr lang="da-DK"/>
              <a:t>At give censorerne en forståelse af censorinstitutionens interesser i forhold til, hvem der påtager sig hvilke opgaver og i forhold til afholdelse af ekstern censur</a:t>
            </a:r>
          </a:p>
          <a:p>
            <a:r>
              <a:rPr lang="da-DK"/>
              <a:t>Skabe en god relation til censorformandskabet</a:t>
            </a:r>
          </a:p>
        </p:txBody>
      </p:sp>
      <p:pic>
        <p:nvPicPr>
          <p:cNvPr id="7" name="Billede 6" descr="Et billede, der indeholder person, tavle, foto&#10;&#10;Automatisk genereret beskrivelse">
            <a:extLst>
              <a:ext uri="{FF2B5EF4-FFF2-40B4-BE49-F238E27FC236}">
                <a16:creationId xmlns:a16="http://schemas.microsoft.com/office/drawing/2014/main" id="{8183E209-9A16-4FA3-843F-13FDB7D3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03" y="2264740"/>
            <a:ext cx="3474720" cy="2319375"/>
          </a:xfrm>
          <a:prstGeom prst="rect">
            <a:avLst/>
          </a:prstGeom>
        </p:spPr>
      </p:pic>
      <p:pic>
        <p:nvPicPr>
          <p:cNvPr id="5" name="Billede 4" descr="Beskrivelse: Beskrivelse: cid:image001.jpg@01CC5698.6E1772F0">
            <a:extLst>
              <a:ext uri="{FF2B5EF4-FFF2-40B4-BE49-F238E27FC236}">
                <a16:creationId xmlns:a16="http://schemas.microsoft.com/office/drawing/2014/main" id="{578894CC-82A4-43D2-B519-B6240A1F7D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01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44F5C-A888-4B74-8A47-88C7CD5E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49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da-DK" sz="2800" dirty="0">
                <a:solidFill>
                  <a:schemeClr val="bg1"/>
                </a:solidFill>
              </a:rPr>
              <a:t>Censorsekretariatet</a:t>
            </a: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6AC159E8-7201-4672-B9AD-9B6F428A2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765" y="612324"/>
            <a:ext cx="4363364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002060"/>
                </a:solidFill>
              </a:rPr>
              <a:t>Censorsekretariatets kerneopgave- teknisk og merkantilt område</a:t>
            </a:r>
          </a:p>
          <a:p>
            <a:pPr fontAlgn="base"/>
            <a:r>
              <a:rPr lang="da-DK" dirty="0">
                <a:solidFill>
                  <a:srgbClr val="002060"/>
                </a:solidFill>
              </a:rPr>
              <a:t>Censorsekretariatet fungerer som det koordinerende bindeled imellem censorer og uddannelsesinstitutionerne</a:t>
            </a:r>
          </a:p>
          <a:p>
            <a:pPr fontAlgn="base"/>
            <a:r>
              <a:rPr lang="da-DK" dirty="0">
                <a:solidFill>
                  <a:srgbClr val="002060"/>
                </a:solidFill>
              </a:rPr>
              <a:t>Kvalitet og relevans</a:t>
            </a:r>
            <a:r>
              <a:rPr lang="da-DK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da-DK" dirty="0">
                <a:solidFill>
                  <a:srgbClr val="002060"/>
                </a:solidFill>
              </a:rPr>
              <a:t> sikre at de studerende får en ensartet og fair eksamen på tværs af udbyderinstitutionerne </a:t>
            </a:r>
          </a:p>
          <a:p>
            <a:pPr fontAlgn="base"/>
            <a:r>
              <a:rPr lang="da-DK" dirty="0">
                <a:solidFill>
                  <a:srgbClr val="002060"/>
                </a:solidFill>
              </a:rPr>
              <a:t>Censorsekretariatet besvarer spørgsmål fra samtlige af sekretariatet interessenter</a:t>
            </a:r>
          </a:p>
          <a:p>
            <a:endParaRPr lang="da-DK" dirty="0"/>
          </a:p>
        </p:txBody>
      </p:sp>
      <p:pic>
        <p:nvPicPr>
          <p:cNvPr id="7" name="Billede 6" descr="Beskrivelse: Beskrivelse: cid:image001.jpg@01CC5698.6E1772F0">
            <a:extLst>
              <a:ext uri="{FF2B5EF4-FFF2-40B4-BE49-F238E27FC236}">
                <a16:creationId xmlns:a16="http://schemas.microsoft.com/office/drawing/2014/main" id="{50D71B06-BA6C-4927-A81F-A743754129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64E34872-F645-4BD7-A1BD-7C60A6B657E2}"/>
              </a:ext>
            </a:extLst>
          </p:cNvPr>
          <p:cNvGrpSpPr/>
          <p:nvPr/>
        </p:nvGrpSpPr>
        <p:grpSpPr>
          <a:xfrm>
            <a:off x="604962" y="3510288"/>
            <a:ext cx="2455814" cy="2483604"/>
            <a:chOff x="2018730" y="2867305"/>
            <a:chExt cx="2455814" cy="248360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C4B1E244-EA21-4FEE-BE0A-6918BB794F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884" y="2867305"/>
              <a:ext cx="1715467" cy="2414907"/>
            </a:xfrm>
            <a:prstGeom prst="rect">
              <a:avLst/>
            </a:prstGeom>
          </p:spPr>
        </p:pic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AEFD84EA-4214-49D7-BAD9-8470BF9A7412}"/>
                </a:ext>
              </a:extLst>
            </p:cNvPr>
            <p:cNvSpPr txBox="1"/>
            <p:nvPr userDrawn="1"/>
          </p:nvSpPr>
          <p:spPr>
            <a:xfrm>
              <a:off x="2018730" y="4981577"/>
              <a:ext cx="2455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Censorsekretariatet</a:t>
              </a:r>
            </a:p>
          </p:txBody>
        </p:sp>
      </p:grpSp>
      <p:pic>
        <p:nvPicPr>
          <p:cNvPr id="11" name="Billede 10" descr="Et billede, der indeholder indendørs, bord&#10;&#10;Automatisk genereret beskrivelse">
            <a:extLst>
              <a:ext uri="{FF2B5EF4-FFF2-40B4-BE49-F238E27FC236}">
                <a16:creationId xmlns:a16="http://schemas.microsoft.com/office/drawing/2014/main" id="{7F8412F6-D3DA-4BC7-9097-B56348459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62" y="2817626"/>
            <a:ext cx="2831735" cy="12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7A08D6-F87B-44A7-BDA1-FDBB0BD7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910" y="38429"/>
            <a:ext cx="3503071" cy="458301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2060"/>
                </a:solidFill>
              </a:rPr>
              <a:t>Indsæt uddannelsesfamiliens navn: fx Handel og økonomi</a:t>
            </a:r>
          </a:p>
          <a:p>
            <a:r>
              <a:rPr lang="da-DK" dirty="0">
                <a:solidFill>
                  <a:srgbClr val="002060"/>
                </a:solidFill>
              </a:rPr>
              <a:t>Hver uddannelsesretning har et censorkorps, som vælger en censorformand, og en eller flere næstformænd for en fireårig periode.</a:t>
            </a:r>
          </a:p>
          <a:p>
            <a:r>
              <a:rPr lang="da-DK" dirty="0">
                <a:solidFill>
                  <a:srgbClr val="002060"/>
                </a:solidFill>
              </a:rPr>
              <a:t>Censorformandskabernes arbejde…………..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F39AA1E-8F40-4B3F-AC3B-3EF58C81E400}"/>
              </a:ext>
            </a:extLst>
          </p:cNvPr>
          <p:cNvSpPr txBox="1">
            <a:spLocks/>
          </p:cNvSpPr>
          <p:nvPr/>
        </p:nvSpPr>
        <p:spPr>
          <a:xfrm>
            <a:off x="263209" y="669178"/>
            <a:ext cx="3073914" cy="5120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>
                <a:solidFill>
                  <a:schemeClr val="bg1"/>
                </a:solidFill>
              </a:rPr>
              <a:t>Præsentation af censorformandskabet</a:t>
            </a:r>
          </a:p>
        </p:txBody>
      </p:sp>
      <p:pic>
        <p:nvPicPr>
          <p:cNvPr id="5" name="Billede 4" descr="Beskrivelse: Beskrivelse: cid:image001.jpg@01CC5698.6E1772F0">
            <a:extLst>
              <a:ext uri="{FF2B5EF4-FFF2-40B4-BE49-F238E27FC236}">
                <a16:creationId xmlns:a16="http://schemas.microsoft.com/office/drawing/2014/main" id="{53D29D13-D1CB-49D6-83BC-BDE730BE42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E4BB9F4F-2540-47A0-96AE-0E182EAC5C78}"/>
              </a:ext>
            </a:extLst>
          </p:cNvPr>
          <p:cNvGrpSpPr/>
          <p:nvPr/>
        </p:nvGrpSpPr>
        <p:grpSpPr>
          <a:xfrm>
            <a:off x="755048" y="3537676"/>
            <a:ext cx="2455814" cy="2483604"/>
            <a:chOff x="2018730" y="2867305"/>
            <a:chExt cx="2455814" cy="2483604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750E7D5D-FD22-48A2-ACB4-5D649A293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884" y="2867305"/>
              <a:ext cx="1715467" cy="2414907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531D445C-F32E-4E77-BEA1-8F1F056144B2}"/>
                </a:ext>
              </a:extLst>
            </p:cNvPr>
            <p:cNvSpPr txBox="1"/>
            <p:nvPr userDrawn="1"/>
          </p:nvSpPr>
          <p:spPr>
            <a:xfrm>
              <a:off x="2018730" y="4981577"/>
              <a:ext cx="2455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Censorsekretariatet</a:t>
              </a:r>
            </a:p>
          </p:txBody>
        </p:sp>
      </p:grpSp>
      <p:pic>
        <p:nvPicPr>
          <p:cNvPr id="12" name="Billede 11" descr="Et billede, der indeholder blyant, skriveredskaber, papirvare, himmel&#10;&#10;Automatisk genereret beskrivelse">
            <a:extLst>
              <a:ext uri="{FF2B5EF4-FFF2-40B4-BE49-F238E27FC236}">
                <a16:creationId xmlns:a16="http://schemas.microsoft.com/office/drawing/2014/main" id="{3DEC1ECD-0EFB-4F93-A71E-EC45AD2287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77" y="1994054"/>
            <a:ext cx="3304542" cy="20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6C29E-00E2-4C9C-BAE1-0CEFBEA4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2" y="1123837"/>
            <a:ext cx="3284179" cy="4601183"/>
          </a:xfrm>
        </p:spPr>
        <p:txBody>
          <a:bodyPr/>
          <a:lstStyle/>
          <a:p>
            <a:r>
              <a:rPr lang="da-DK"/>
              <a:t>Censorkorpsets sammensætning</a:t>
            </a:r>
            <a:br>
              <a:rPr lang="da-DK"/>
            </a:br>
            <a:endParaRPr lang="da-DK" sz="16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3D053C-9EE5-4416-9221-2BF0EC9C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161" y="127262"/>
            <a:ext cx="7315200" cy="5120640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Landsdækkende censorkorps</a:t>
            </a:r>
          </a:p>
          <a:p>
            <a:r>
              <a:rPr lang="da-DK" dirty="0">
                <a:solidFill>
                  <a:srgbClr val="002060"/>
                </a:solidFill>
              </a:rPr>
              <a:t>1/3 del af censorerne skal være aftager censorer</a:t>
            </a:r>
          </a:p>
          <a:p>
            <a:r>
              <a:rPr lang="da-DK" dirty="0">
                <a:solidFill>
                  <a:srgbClr val="002060"/>
                </a:solidFill>
              </a:rPr>
              <a:t>Ligelig fordeling af mænd og kvinder</a:t>
            </a:r>
          </a:p>
          <a:p>
            <a:r>
              <a:rPr lang="da-DK" dirty="0">
                <a:solidFill>
                  <a:srgbClr val="002060"/>
                </a:solidFill>
              </a:rPr>
              <a:t>Indstilling af uddannelsesinstitutionerne og censorformandskaberne</a:t>
            </a:r>
          </a:p>
          <a:p>
            <a:r>
              <a:rPr lang="da-DK" dirty="0">
                <a:solidFill>
                  <a:srgbClr val="002060"/>
                </a:solidFill>
              </a:rPr>
              <a:t>Beskikkelse i en periode på 4 år</a:t>
            </a:r>
          </a:p>
          <a:p>
            <a:r>
              <a:rPr lang="da-DK" dirty="0">
                <a:solidFill>
                  <a:srgbClr val="002060"/>
                </a:solidFill>
              </a:rPr>
              <a:t>¼ del af censorerne skal udskiftes efter endt periode</a:t>
            </a:r>
          </a:p>
          <a:p>
            <a:r>
              <a:rPr lang="da-DK" dirty="0">
                <a:solidFill>
                  <a:srgbClr val="002060"/>
                </a:solidFill>
              </a:rPr>
              <a:t>Beskikkelsen ophører automatisk</a:t>
            </a:r>
          </a:p>
          <a:p>
            <a:endParaRPr lang="da-DK" dirty="0"/>
          </a:p>
        </p:txBody>
      </p:sp>
      <p:pic>
        <p:nvPicPr>
          <p:cNvPr id="5" name="Billede 4" descr="Beskrivelse: Beskrivelse: cid:image001.jpg@01CC5698.6E1772F0">
            <a:extLst>
              <a:ext uri="{FF2B5EF4-FFF2-40B4-BE49-F238E27FC236}">
                <a16:creationId xmlns:a16="http://schemas.microsoft.com/office/drawing/2014/main" id="{324C2DD1-FCBF-413E-B4B3-AAA31714BA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7A67503B-DBD4-416A-BE80-DC0059996C06}"/>
              </a:ext>
            </a:extLst>
          </p:cNvPr>
          <p:cNvGrpSpPr/>
          <p:nvPr/>
        </p:nvGrpSpPr>
        <p:grpSpPr>
          <a:xfrm>
            <a:off x="567228" y="4130937"/>
            <a:ext cx="2372025" cy="1465898"/>
            <a:chOff x="9870943" y="2831554"/>
            <a:chExt cx="2372025" cy="1465898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05BEFD0C-0193-4767-A3FF-450886C95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BE6F1CC-D6C4-42B2-92CE-433FAE8A5F05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10" name="Billede 9">
            <a:extLst>
              <a:ext uri="{FF2B5EF4-FFF2-40B4-BE49-F238E27FC236}">
                <a16:creationId xmlns:a16="http://schemas.microsoft.com/office/drawing/2014/main" id="{357EBA43-B2F3-49CE-9616-2BBD750D47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4" t="27957" r="27365"/>
          <a:stretch/>
        </p:blipFill>
        <p:spPr>
          <a:xfrm>
            <a:off x="9416593" y="1921340"/>
            <a:ext cx="2208179" cy="220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84430-C206-4DEA-8DB7-2A8C5F7D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Censorkorpset- </a:t>
            </a:r>
            <a:r>
              <a:rPr lang="da-DK" sz="2000"/>
              <a:t>En censor skal have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BCD7D7-E25C-41DE-B85B-EFDB6D24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528" y="417250"/>
            <a:ext cx="3585301" cy="5653044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Indgående og aktuelt kendskab til uddannelseselementets forudsætninger, mål og metoder,</a:t>
            </a:r>
          </a:p>
          <a:p>
            <a:r>
              <a:rPr lang="da-DK" dirty="0">
                <a:solidFill>
                  <a:srgbClr val="002060"/>
                </a:solidFill>
              </a:rPr>
              <a:t>Specifik kompetence inden for et eller flere faglige delområder, som indgår i uddannelsen, og</a:t>
            </a:r>
          </a:p>
          <a:p>
            <a:r>
              <a:rPr lang="da-DK" dirty="0">
                <a:solidFill>
                  <a:srgbClr val="002060"/>
                </a:solidFill>
              </a:rPr>
              <a:t>Aktuel viden om uddannelsens anvendelsesmuligheder, herunder kendskab til aftagernes situation og behov.</a:t>
            </a:r>
          </a:p>
          <a:p>
            <a:endParaRPr lang="da-DK" dirty="0"/>
          </a:p>
        </p:txBody>
      </p:sp>
      <p:pic>
        <p:nvPicPr>
          <p:cNvPr id="4" name="Billede 3" descr="Beskrivelse: Beskrivelse: cid:image001.jpg@01CC5698.6E1772F0">
            <a:extLst>
              <a:ext uri="{FF2B5EF4-FFF2-40B4-BE49-F238E27FC236}">
                <a16:creationId xmlns:a16="http://schemas.microsoft.com/office/drawing/2014/main" id="{DCE20732-B713-4112-9A54-6198F9FD04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CCBA5E85-2C15-4977-8AA6-3C9AD0D47948}"/>
              </a:ext>
            </a:extLst>
          </p:cNvPr>
          <p:cNvGrpSpPr/>
          <p:nvPr/>
        </p:nvGrpSpPr>
        <p:grpSpPr>
          <a:xfrm>
            <a:off x="540647" y="4150576"/>
            <a:ext cx="2372025" cy="1465898"/>
            <a:chOff x="9870943" y="2831554"/>
            <a:chExt cx="2372025" cy="1465898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8AB510C6-3E07-4B0E-B489-2E0711827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1077F52B-CCEE-43D9-AC52-E55A55D32075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11" name="Billede 10">
            <a:extLst>
              <a:ext uri="{FF2B5EF4-FFF2-40B4-BE49-F238E27FC236}">
                <a16:creationId xmlns:a16="http://schemas.microsoft.com/office/drawing/2014/main" id="{A9E75564-78EA-4821-9632-37928BEC9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53" y="2452735"/>
            <a:ext cx="3109417" cy="19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880AC-1E72-4D64-8623-85BD867B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Censorkorpset</a:t>
            </a:r>
            <a:br>
              <a:rPr lang="da-DK"/>
            </a:br>
            <a:r>
              <a:rPr lang="da-DK" sz="2000"/>
              <a:t>- En beskikket censor skal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23E987-AD7F-4444-824C-90747576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157" y="235711"/>
            <a:ext cx="4221819" cy="4939506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Virke som censor ved uddannelsens, fagets eller fagområdets eksterne prøver</a:t>
            </a:r>
          </a:p>
          <a:p>
            <a:r>
              <a:rPr lang="da-DK" dirty="0">
                <a:solidFill>
                  <a:srgbClr val="002060"/>
                </a:solidFill>
              </a:rPr>
              <a:t>Ved eksamensterminens afslutning afgive en rapport om eksamensforløbet til uddannelsesinstitutionen og formandskabet</a:t>
            </a:r>
          </a:p>
          <a:p>
            <a:r>
              <a:rPr lang="da-DK" dirty="0">
                <a:solidFill>
                  <a:srgbClr val="002060"/>
                </a:solidFill>
              </a:rPr>
              <a:t>Medvirke ved behandling af klager over prøver</a:t>
            </a:r>
          </a:p>
          <a:p>
            <a:endParaRPr lang="da-DK" dirty="0"/>
          </a:p>
        </p:txBody>
      </p:sp>
      <p:pic>
        <p:nvPicPr>
          <p:cNvPr id="5" name="Billede 4" descr="Beskrivelse: Beskrivelse: cid:image001.jpg@01CC5698.6E1772F0">
            <a:extLst>
              <a:ext uri="{FF2B5EF4-FFF2-40B4-BE49-F238E27FC236}">
                <a16:creationId xmlns:a16="http://schemas.microsoft.com/office/drawing/2014/main" id="{5A4F7DF8-BC11-448A-A88B-DDBC9B2E37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7FD6E4E7-9A83-4313-9225-31D3F27087D0}"/>
              </a:ext>
            </a:extLst>
          </p:cNvPr>
          <p:cNvGrpSpPr/>
          <p:nvPr/>
        </p:nvGrpSpPr>
        <p:grpSpPr>
          <a:xfrm>
            <a:off x="540647" y="4259122"/>
            <a:ext cx="2372025" cy="1465898"/>
            <a:chOff x="9870943" y="2831554"/>
            <a:chExt cx="2372025" cy="1465898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4AE40216-105C-4845-B1D1-00A43E591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6C1DF380-2D49-42A1-864B-49DEFC23BEA0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10" name="Billede 9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4854E966-66EB-40E1-87C0-BDAFB15BD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r="9073"/>
          <a:stretch/>
        </p:blipFill>
        <p:spPr>
          <a:xfrm>
            <a:off x="8130448" y="2323967"/>
            <a:ext cx="3323891" cy="14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B06DD-B502-4CA9-8DC3-F423D537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Censorkorpset</a:t>
            </a:r>
            <a:br>
              <a:rPr lang="da-DK" dirty="0"/>
            </a:br>
            <a:r>
              <a:rPr lang="da-DK" dirty="0"/>
              <a:t>- </a:t>
            </a:r>
            <a:r>
              <a:rPr lang="da-DK" sz="2000" dirty="0"/>
              <a:t>Censors rolle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62AABB-AA07-4183-AD81-293448C2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55" y="864108"/>
            <a:ext cx="5275546" cy="5632568"/>
          </a:xfrm>
        </p:spPr>
        <p:txBody>
          <a:bodyPr>
            <a:normAutofit lnSpcReduction="1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Påse, at prøverne er i overensstemmelse med de mål og øvrige krav</a:t>
            </a:r>
          </a:p>
          <a:p>
            <a:r>
              <a:rPr lang="da-DK" dirty="0">
                <a:solidFill>
                  <a:srgbClr val="002060"/>
                </a:solidFill>
              </a:rPr>
              <a:t>Medvirke til og påse, at prøverne gennemføres i overensstemmelse med de gældende regler, og</a:t>
            </a:r>
          </a:p>
          <a:p>
            <a:r>
              <a:rPr lang="da-DK" dirty="0">
                <a:solidFill>
                  <a:srgbClr val="002060"/>
                </a:solidFill>
              </a:rPr>
              <a:t>Medvirke til og påse, at de studerende får en ensartet og retfærdig behandling, og at deres præstationer får en pålidelig bedømmelse</a:t>
            </a:r>
          </a:p>
          <a:p>
            <a:r>
              <a:rPr lang="da-DK" i="1" dirty="0">
                <a:solidFill>
                  <a:srgbClr val="002060"/>
                </a:solidFill>
              </a:rPr>
              <a:t>C</a:t>
            </a:r>
            <a:r>
              <a:rPr lang="da-DK" dirty="0">
                <a:solidFill>
                  <a:srgbClr val="002060"/>
                </a:solidFill>
              </a:rPr>
              <a:t>ensor og eksaminator skal gøre notater om præstationen og karakterfastsættelsen. Disse anvendes ved udarbejdelse af en udtalelse i en eventuel klagesag. </a:t>
            </a:r>
          </a:p>
          <a:p>
            <a:r>
              <a:rPr lang="da-DK" dirty="0">
                <a:solidFill>
                  <a:srgbClr val="002060"/>
                </a:solidFill>
              </a:rPr>
              <a:t>Notaterne skal opbevares i 1 år.</a:t>
            </a:r>
          </a:p>
          <a:p>
            <a:r>
              <a:rPr lang="da-DK" dirty="0">
                <a:solidFill>
                  <a:srgbClr val="002060"/>
                </a:solidFill>
              </a:rPr>
              <a:t>De studerende kan søge aktindsigt i notaterne</a:t>
            </a:r>
          </a:p>
          <a:p>
            <a:r>
              <a:rPr lang="da-DK" dirty="0">
                <a:solidFill>
                  <a:srgbClr val="002060"/>
                </a:solidFill>
              </a:rPr>
              <a:t>Censorernes virksomhed er omfattet af forvaltningslovens bestemmelser om inhabilitet og tavshedspligt</a:t>
            </a:r>
          </a:p>
          <a:p>
            <a:endParaRPr lang="da-DK" dirty="0"/>
          </a:p>
        </p:txBody>
      </p:sp>
      <p:pic>
        <p:nvPicPr>
          <p:cNvPr id="5" name="Billede 4" descr="Beskrivelse: Beskrivelse: cid:image001.jpg@01CC5698.6E1772F0">
            <a:extLst>
              <a:ext uri="{FF2B5EF4-FFF2-40B4-BE49-F238E27FC236}">
                <a16:creationId xmlns:a16="http://schemas.microsoft.com/office/drawing/2014/main" id="{12A85061-0D02-42AE-A68B-DEA6C69624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0" y="6496676"/>
            <a:ext cx="1546860" cy="251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525EC123-BA97-42AD-B404-669145E96B3B}"/>
              </a:ext>
            </a:extLst>
          </p:cNvPr>
          <p:cNvGrpSpPr/>
          <p:nvPr/>
        </p:nvGrpSpPr>
        <p:grpSpPr>
          <a:xfrm>
            <a:off x="540647" y="4190285"/>
            <a:ext cx="2372025" cy="1465898"/>
            <a:chOff x="9870943" y="2831554"/>
            <a:chExt cx="2372025" cy="1465898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C7DFA4D9-A687-415B-AE6C-9D1CDF87B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943" y="2831554"/>
              <a:ext cx="2372025" cy="1465898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8F0CABC6-B9D3-4386-B87F-879F530A20A0}"/>
                </a:ext>
              </a:extLst>
            </p:cNvPr>
            <p:cNvSpPr txBox="1"/>
            <p:nvPr userDrawn="1"/>
          </p:nvSpPr>
          <p:spPr>
            <a:xfrm>
              <a:off x="10485754" y="3833255"/>
              <a:ext cx="135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accent1">
                      <a:lumMod val="50000"/>
                    </a:schemeClr>
                  </a:solidFill>
                </a:rPr>
                <a:t>Censorerne</a:t>
              </a:r>
            </a:p>
          </p:txBody>
        </p:sp>
      </p:grpSp>
      <p:pic>
        <p:nvPicPr>
          <p:cNvPr id="10" name="Billede 9">
            <a:extLst>
              <a:ext uri="{FF2B5EF4-FFF2-40B4-BE49-F238E27FC236}">
                <a16:creationId xmlns:a16="http://schemas.microsoft.com/office/drawing/2014/main" id="{B98DDB58-930A-4A31-8E01-0337FFFE3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92" y="2181338"/>
            <a:ext cx="3404201" cy="20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519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2B841E-9E69-4D53-AF5E-72AB78E972A8}">
  <we:reference id="876bbefe-7635-4ff2-af65-156f022b5530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MSG_From xmlns="d5c114ae-abe2-4799-898b-8439ebbbe871" xsi:nil="true"/>
    <Ax_WorkAreaID xmlns="d5c114ae-abe2-4799-898b-8439ebbbe871" xsi:nil="true"/>
    <AxMSG_To xmlns="d5c114ae-abe2-4799-898b-8439ebbbe871" xsi:nil="true"/>
    <l369ff9c9317443ab404afce486caa21 xmlns="d5c114ae-abe2-4799-898b-8439ebbbe871">
      <Terms xmlns="http://schemas.microsoft.com/office/infopath/2007/PartnerControls"/>
    </l369ff9c9317443ab404afce486caa21>
    <UCN_Sagsbehandler xmlns="d5c114ae-abe2-4799-898b-8439ebbbe871">
      <UserInfo>
        <DisplayName/>
        <AccountId xsi:nil="true"/>
        <AccountType/>
      </UserInfo>
    </UCN_Sagsbehandler>
    <l369ff9c9317443ab404afce486caa20 xmlns="d5c114ae-abe2-4799-898b-8439ebbbe871">
      <Terms xmlns="http://schemas.microsoft.com/office/infopath/2007/PartnerControls"/>
    </l369ff9c9317443ab404afce486caa20>
    <Ax_SiteTypeID xmlns="d5c114ae-abe2-4799-898b-8439ebbbe871" xsi:nil="true"/>
    <l369ff9c9317443ab404afce486caa00 xmlns="d5c114ae-abe2-4799-898b-8439ebbbe871">
      <Terms xmlns="http://schemas.microsoft.com/office/infopath/2007/PartnerControls"/>
    </l369ff9c9317443ab404afce486caa00>
    <AxMSG_Attachments xmlns="d5c114ae-abe2-4799-898b-8439ebbbe871" xsi:nil="true"/>
    <TaxCatchAll xmlns="d5c114ae-abe2-4799-898b-8439ebbbe871"/>
    <Ax_DocumentDate xmlns="d5c114ae-abe2-4799-898b-8439ebbbe871" xsi:nil="true"/>
    <Ax_SiteTypeCategory xmlns="d5c114ae-abe2-4799-898b-8439ebbbe8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RG sagsdokument" ma:contentTypeID="0x010100E17793E8F3D4487697D54A4061AAA1550041950B13F1226C4BA85BA70F733A3D41" ma:contentTypeVersion="4" ma:contentTypeDescription="Opret et nyt dokument." ma:contentTypeScope="" ma:versionID="ca45ff1dd4910175e384c4b220e46b55">
  <xsd:schema xmlns:xsd="http://www.w3.org/2001/XMLSchema" xmlns:xs="http://www.w3.org/2001/XMLSchema" xmlns:p="http://schemas.microsoft.com/office/2006/metadata/properties" xmlns:ns2="d5c114ae-abe2-4799-898b-8439ebbbe871" xmlns:ns3="501cd66a-5bef-4a10-9751-60b5625d27ce" targetNamespace="http://schemas.microsoft.com/office/2006/metadata/properties" ma:root="true" ma:fieldsID="671472bc8605efd879bbd893ac182139" ns2:_="" ns3:_="">
    <xsd:import namespace="d5c114ae-abe2-4799-898b-8439ebbbe871"/>
    <xsd:import namespace="501cd66a-5bef-4a10-9751-60b5625d27ce"/>
    <xsd:element name="properties">
      <xsd:complexType>
        <xsd:sequence>
          <xsd:element name="documentManagement">
            <xsd:complexType>
              <xsd:all>
                <xsd:element ref="ns2:Ax_WorkAreaID" minOccurs="0"/>
                <xsd:element ref="ns2:Ax_SiteTypeID" minOccurs="0"/>
                <xsd:element ref="ns2:Ax_DocumentDate" minOccurs="0"/>
                <xsd:element ref="ns2:Ax_SiteTypeCategory" minOccurs="0"/>
                <xsd:element ref="ns2:AxMSG_From" minOccurs="0"/>
                <xsd:element ref="ns2:AxMSG_To" minOccurs="0"/>
                <xsd:element ref="ns2:AxMSG_Attachments" minOccurs="0"/>
                <xsd:element ref="ns2:l369ff9c9317443ab404afce486caa00" minOccurs="0"/>
                <xsd:element ref="ns2:TaxCatchAll" minOccurs="0"/>
                <xsd:element ref="ns2:TaxCatchAllLabel" minOccurs="0"/>
                <xsd:element ref="ns2:UCN_Sagsbehandler" minOccurs="0"/>
                <xsd:element ref="ns2:l369ff9c9317443ab404afce486caa20" minOccurs="0"/>
                <xsd:element ref="ns2:l369ff9c9317443ab404afce486caa21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114ae-abe2-4799-898b-8439ebbbe871" elementFormDefault="qualified">
    <xsd:import namespace="http://schemas.microsoft.com/office/2006/documentManagement/types"/>
    <xsd:import namespace="http://schemas.microsoft.com/office/infopath/2007/PartnerControls"/>
    <xsd:element name="Ax_WorkAreaID" ma:index="8" nillable="true" ma:displayName="Arbejdsområde ID" ma:internalName="Ax_WorkAreaID">
      <xsd:simpleType>
        <xsd:restriction base="dms:Text"/>
      </xsd:simpleType>
    </xsd:element>
    <xsd:element name="Ax_SiteTypeID" ma:index="9" nillable="true" ma:displayName="Sitetype ID" ma:internalName="Ax_SiteTypeID">
      <xsd:simpleType>
        <xsd:restriction base="dms:Text"/>
      </xsd:simpleType>
    </xsd:element>
    <xsd:element name="Ax_DocumentDate" ma:index="10" nillable="true" ma:displayName="Dokumentdato" ma:internalName="Ax_DocumentDate">
      <xsd:simpleType>
        <xsd:restriction base="dms:DateTime"/>
      </xsd:simpleType>
    </xsd:element>
    <xsd:element name="Ax_SiteTypeCategory" ma:index="11" nillable="true" ma:displayName="Site Type Category" ma:internalName="Ax_SiteTypeCategory">
      <xsd:simpleType>
        <xsd:restriction base="dms:Text"/>
      </xsd:simpleType>
    </xsd:element>
    <xsd:element name="AxMSG_From" ma:index="12" nillable="true" ma:displayName="Fra" ma:internalName="AxMSG_From">
      <xsd:simpleType>
        <xsd:restriction base="dms:Text"/>
      </xsd:simpleType>
    </xsd:element>
    <xsd:element name="AxMSG_To" ma:index="13" nillable="true" ma:displayName="Til" ma:internalName="AxMSG_To">
      <xsd:simpleType>
        <xsd:restriction base="dms:Note"/>
      </xsd:simpleType>
    </xsd:element>
    <xsd:element name="AxMSG_Attachments" ma:index="14" nillable="true" ma:displayName="Vedhæftninger" ma:internalName="AxMSG_Attachments">
      <xsd:simpleType>
        <xsd:restriction base="dms:Note"/>
      </xsd:simpleType>
    </xsd:element>
    <xsd:element name="l369ff9c9317443ab404afce486caa00" ma:index="15" nillable="true" ma:taxonomy="true" ma:internalName="l369ff9c9317443ab404afce486caa00" ma:taxonomyFieldName="UCN_Status" ma:displayName="Status" ma:fieldId="{5369ff9c-9317-443a-b404-afce486caa00}" ma:sspId="6e115677-f02f-49e2-a07c-4177104e56d8" ma:termSetId="bfd62c1b-4697-4e1f-94f0-c4ee00b6aa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da1982a4-9996-4997-b035-10d84fffcbdc}" ma:internalName="TaxCatchAll" ma:showField="CatchAllData" ma:web="d5c114ae-abe2-4799-898b-8439ebbbe8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da1982a4-9996-4997-b035-10d84fffcbdc}" ma:internalName="TaxCatchAllLabel" ma:readOnly="true" ma:showField="CatchAllDataLabel" ma:web="d5c114ae-abe2-4799-898b-8439ebbbe8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CN_Sagsbehandler" ma:index="19" nillable="true" ma:displayName="Sagsbehandler" ma:internalName="UCN_Sag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369ff9c9317443ab404afce486caa20" ma:index="20" nillable="true" ma:taxonomy="true" ma:internalName="l369ff9c9317443ab404afce486caa20" ma:taxonomyFieldName="UCN_ORG_Emne" ma:displayName="Emne" ma:fieldId="{5369ff9c-9317-443a-b404-afce486caa20}" ma:sspId="6e115677-f02f-49e2-a07c-4177104e56d8" ma:termSetId="bfd62c1b-4697-4e1f-94f0-c4ee00b6aa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69ff9c9317443ab404afce486caa21" ma:index="22" nillable="true" ma:taxonomy="true" ma:internalName="l369ff9c9317443ab404afce486caa21" ma:taxonomyFieldName="UCN_ORG_OrgEnhed" ma:displayName="Organisatorisk enhed" ma:fieldId="{5369ff9c-9317-443a-b404-afce486caa21}" ma:sspId="6e115677-f02f-49e2-a07c-4177104e56d8" ma:termSetId="bfd62c1b-4697-4e1f-94f0-c4ee00b6aa0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cd66a-5bef-4a10-9751-60b5625d2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8AB1B-DF85-40EA-8937-394B86D54A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30996-57F6-4DA4-976F-CBE0DDD168E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d5c114ae-abe2-4799-898b-8439ebbbe871"/>
    <ds:schemaRef ds:uri="http://schemas.microsoft.com/office/infopath/2007/PartnerControls"/>
    <ds:schemaRef ds:uri="http://schemas.openxmlformats.org/package/2006/metadata/core-properties"/>
    <ds:schemaRef ds:uri="501cd66a-5bef-4a10-9751-60b5625d27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13FB8E-0075-4461-9ACF-560B67E5B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114ae-abe2-4799-898b-8439ebbbe871"/>
    <ds:schemaRef ds:uri="501cd66a-5bef-4a10-9751-60b5625d27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6338997-214a-4f92-ba75-0397f10a84cc}" enabled="0" method="" siteId="{d6338997-214a-4f92-ba75-0397f10a84c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1234</Words>
  <Application>Microsoft Office PowerPoint</Application>
  <PresentationFormat>Widescreen</PresentationFormat>
  <Paragraphs>211</Paragraphs>
  <Slides>18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Calibri</vt:lpstr>
      <vt:lpstr>Wingdings</vt:lpstr>
      <vt:lpstr>Wingdings 2</vt:lpstr>
      <vt:lpstr>Corbel</vt:lpstr>
      <vt:lpstr>Frame</vt:lpstr>
      <vt:lpstr>Introduktion af  Ny-beskikkede censorer</vt:lpstr>
      <vt:lpstr>Program</vt:lpstr>
      <vt:lpstr>Velkomst og formål med introduktionsmødet</vt:lpstr>
      <vt:lpstr>Censorsekretariatet</vt:lpstr>
      <vt:lpstr>PowerPoint-præsentation</vt:lpstr>
      <vt:lpstr>Censorkorpsets sammensætning </vt:lpstr>
      <vt:lpstr>Censorkorpset- En censor skal have</vt:lpstr>
      <vt:lpstr>Censorkorpset - En beskikket censor skal</vt:lpstr>
      <vt:lpstr>Censorkorpset - Censors rolle</vt:lpstr>
      <vt:lpstr>Bekendtgørelser og  regler</vt:lpstr>
      <vt:lpstr>Censor- og eksaminator rapporter   </vt:lpstr>
      <vt:lpstr>Årsindberetning</vt:lpstr>
      <vt:lpstr>Den gode censoradfærd</vt:lpstr>
      <vt:lpstr>Den gode  censoradfærd, Fortsat</vt:lpstr>
      <vt:lpstr>Allokering-  Hvordan foregår processen</vt:lpstr>
      <vt:lpstr>  Hvordan foregår processen, Fortsat</vt:lpstr>
      <vt:lpstr>Egen profil- og statistik </vt:lpstr>
      <vt:lpstr>Dialog og spørgsmål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af  Ny-beskikkede censorer</dc:title>
  <dc:creator>Runa Lund Daugaard</dc:creator>
  <cp:lastModifiedBy>Sandra Chanie Fragtrup</cp:lastModifiedBy>
  <cp:revision>10</cp:revision>
  <dcterms:created xsi:type="dcterms:W3CDTF">2019-09-09T09:29:54Z</dcterms:created>
  <dcterms:modified xsi:type="dcterms:W3CDTF">2026-05-29T12:07:38Z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0x010100E17793E8F3D4487697D54A4061AAA1550041950B13F1226C4BA85BA70F733A3D41</vt:lpwstr>
  </property>
</Properties>
</file>