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4"/>
  </p:sldMasterIdLst>
  <p:notesMasterIdLst>
    <p:notesMasterId r:id="rId26"/>
  </p:notesMasterIdLst>
  <p:sldIdLst>
    <p:sldId id="256" r:id="rId5"/>
    <p:sldId id="257" r:id="rId6"/>
    <p:sldId id="268" r:id="rId7"/>
    <p:sldId id="267" r:id="rId8"/>
    <p:sldId id="277" r:id="rId9"/>
    <p:sldId id="275" r:id="rId10"/>
    <p:sldId id="271" r:id="rId11"/>
    <p:sldId id="272" r:id="rId12"/>
    <p:sldId id="274" r:id="rId13"/>
    <p:sldId id="276" r:id="rId14"/>
    <p:sldId id="270" r:id="rId15"/>
    <p:sldId id="259" r:id="rId16"/>
    <p:sldId id="269" r:id="rId17"/>
    <p:sldId id="260" r:id="rId18"/>
    <p:sldId id="261" r:id="rId19"/>
    <p:sldId id="265" r:id="rId20"/>
    <p:sldId id="266" r:id="rId21"/>
    <p:sldId id="263" r:id="rId22"/>
    <p:sldId id="264" r:id="rId23"/>
    <p:sldId id="262" r:id="rId24"/>
    <p:sldId id="258" r:id="rId25"/>
  </p:sldIdLst>
  <p:sldSz cx="12192000" cy="6858000"/>
  <p:notesSz cx="6858000" cy="9144000"/>
  <p:embeddedFontLst>
    <p:embeddedFont>
      <p:font typeface="Corbel" panose="020B0503020204020204" pitchFamily="34" charset="0"/>
      <p:regular r:id="rId27"/>
      <p:bold r:id="rId28"/>
      <p:italic r:id="rId29"/>
      <p:boldItalic r:id="rId30"/>
    </p:embeddedFont>
    <p:embeddedFont>
      <p:font typeface="Wingdings 2" panose="05020102010507070707" pitchFamily="18" charset="2"/>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37E28F-50F1-4BD7-862B-F7909E426D18}" v="105" dt="2022-01-10T09:04:42.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4" autoAdjust="0"/>
    <p:restoredTop sz="77136" autoAdjust="0"/>
  </p:normalViewPr>
  <p:slideViewPr>
    <p:cSldViewPr snapToGrid="0">
      <p:cViewPr varScale="1">
        <p:scale>
          <a:sx n="122" d="100"/>
          <a:sy n="122" d="100"/>
        </p:scale>
        <p:origin x="16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7C11D-D08D-4776-9A10-84DA1493FC40}" type="datetimeFigureOut">
              <a:rPr lang="da-DK" smtClean="0"/>
              <a:t>29-05-2026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BB534-1610-42CD-A699-F715F2AD3117}" type="slidenum">
              <a:rPr lang="da-DK" smtClean="0"/>
              <a:t>‹nr.›</a:t>
            </a:fld>
            <a:endParaRPr lang="da-DK"/>
          </a:p>
        </p:txBody>
      </p:sp>
    </p:spTree>
    <p:extLst>
      <p:ext uri="{BB962C8B-B14F-4D97-AF65-F5344CB8AC3E}">
        <p14:creationId xmlns:p14="http://schemas.microsoft.com/office/powerpoint/2010/main" val="125413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1</a:t>
            </a:fld>
            <a:endParaRPr lang="da-DK"/>
          </a:p>
        </p:txBody>
      </p:sp>
    </p:spTree>
    <p:extLst>
      <p:ext uri="{BB962C8B-B14F-4D97-AF65-F5344CB8AC3E}">
        <p14:creationId xmlns:p14="http://schemas.microsoft.com/office/powerpoint/2010/main" val="90711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buFont typeface="Arial" panose="020B0604020202020204" pitchFamily="34" charset="0"/>
              <a:buNone/>
            </a:pPr>
            <a:r>
              <a:rPr lang="da-DK" b="1" i="0" dirty="0">
                <a:solidFill>
                  <a:srgbClr val="333333"/>
                </a:solidFill>
                <a:effectLst/>
                <a:latin typeface="Helvetica Neue"/>
              </a:rPr>
              <a:t>Inden jeg skal være censor skal jeg sikre at modtage: </a:t>
            </a:r>
          </a:p>
          <a:p>
            <a:pPr algn="l">
              <a:buFont typeface="Arial" panose="020B0604020202020204" pitchFamily="34" charset="0"/>
              <a:buChar char="•"/>
            </a:pPr>
            <a:r>
              <a:rPr lang="da-DK" b="0" i="0" dirty="0">
                <a:solidFill>
                  <a:srgbClr val="333333"/>
                </a:solidFill>
                <a:effectLst/>
                <a:latin typeface="Helvetica Neue"/>
              </a:rPr>
              <a:t>Oplysninger om vederlag, tidsnormer og rejsegodtgørelse. Du som censor har krav på at kende til honorar, inden prøven bliver afholdt.</a:t>
            </a:r>
          </a:p>
          <a:p>
            <a:pPr algn="l">
              <a:buFont typeface="Arial" panose="020B0604020202020204" pitchFamily="34" charset="0"/>
              <a:buChar char="•"/>
            </a:pPr>
            <a:r>
              <a:rPr lang="da-DK" b="0" i="0" dirty="0">
                <a:solidFill>
                  <a:srgbClr val="333333"/>
                </a:solidFill>
                <a:effectLst/>
                <a:latin typeface="Helvetica Neue"/>
              </a:rPr>
              <a:t>Informationsmateriale, vejledninger, kontaktoplysninger på eksaminator,  prøvens afholdelsestidspunkt, målbeskrivelser, læringsmål, m.m.</a:t>
            </a:r>
          </a:p>
          <a:p>
            <a:pPr algn="l">
              <a:buFont typeface="Arial" panose="020B0604020202020204" pitchFamily="34" charset="0"/>
              <a:buChar char="•"/>
            </a:pPr>
            <a:r>
              <a:rPr lang="da-DK" b="0" i="0" dirty="0">
                <a:solidFill>
                  <a:srgbClr val="333333"/>
                </a:solidFill>
                <a:effectLst/>
                <a:latin typeface="Helvetica Neue"/>
              </a:rPr>
              <a:t>Opgaver og skriftlige oplæg skal være tilgængelige i god tid – eventuelt sammen med en oversigt over den litteratur, det enkelte hold har arbejdet med, dog er dette ikke et krav.</a:t>
            </a:r>
          </a:p>
          <a:p>
            <a:pPr algn="l">
              <a:buFont typeface="Arial" panose="020B0604020202020204" pitchFamily="34" charset="0"/>
              <a:buChar char="•"/>
            </a:pPr>
            <a:r>
              <a:rPr lang="da-DK" b="0" i="0" dirty="0">
                <a:solidFill>
                  <a:srgbClr val="333333"/>
                </a:solidFill>
                <a:effectLst/>
                <a:latin typeface="Helvetica Neue"/>
              </a:rPr>
              <a:t>Alle institutioner er samtidig forpligtet til at have en hjemmeside til censorer, hvor alle oplysninger er tilgængelige, bl.a. med studieordninger m.m.</a:t>
            </a:r>
          </a:p>
          <a:p>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10</a:t>
            </a:fld>
            <a:endParaRPr lang="da-DK"/>
          </a:p>
        </p:txBody>
      </p:sp>
    </p:spTree>
    <p:extLst>
      <p:ext uri="{BB962C8B-B14F-4D97-AF65-F5344CB8AC3E}">
        <p14:creationId xmlns:p14="http://schemas.microsoft.com/office/powerpoint/2010/main" val="1834940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a:r>
              <a:rPr lang="da-DK" dirty="0">
                <a:solidFill>
                  <a:srgbClr val="002060"/>
                </a:solidFill>
              </a:rPr>
              <a:t>Når du som censor er allokeret medgår en del af dine oplysninger fra Censor- it til uddannelsesinstitutionen. </a:t>
            </a:r>
          </a:p>
          <a:p>
            <a:pPr lvl="1"/>
            <a:r>
              <a:rPr lang="da-DK" dirty="0">
                <a:solidFill>
                  <a:srgbClr val="002060"/>
                </a:solidFill>
              </a:rPr>
              <a:t>Institutionen får besked om følgende:</a:t>
            </a:r>
          </a:p>
          <a:p>
            <a:pPr lvl="1"/>
            <a:r>
              <a:rPr lang="da-DK" dirty="0">
                <a:solidFill>
                  <a:srgbClr val="002060"/>
                </a:solidFill>
              </a:rPr>
              <a:t>Navn, adresse, by, telefonnummer og din mailadresse.</a:t>
            </a:r>
          </a:p>
          <a:p>
            <a:pPr lvl="1"/>
            <a:r>
              <a:rPr lang="da-DK" dirty="0">
                <a:solidFill>
                  <a:srgbClr val="002060"/>
                </a:solidFill>
              </a:rPr>
              <a:t>Din Jobtitel, hvor du er ansat og din erfaring.</a:t>
            </a:r>
          </a:p>
          <a:p>
            <a:pPr lvl="1"/>
            <a:r>
              <a:rPr lang="da-DK" dirty="0">
                <a:solidFill>
                  <a:srgbClr val="002060"/>
                </a:solidFill>
              </a:rPr>
              <a:t>Hvilken Censortype du er systemisk- om du er institutionsansat eller om du er aftager censor.</a:t>
            </a:r>
          </a:p>
          <a:p>
            <a:pPr lvl="1"/>
            <a:r>
              <a:rPr lang="da-DK" dirty="0">
                <a:solidFill>
                  <a:srgbClr val="002060"/>
                </a:solidFill>
              </a:rPr>
              <a:t>De får også et kendskab til dine faglige kompetencer og uddannelsesmæssige baggrund.</a:t>
            </a:r>
          </a:p>
          <a:p>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11</a:t>
            </a:fld>
            <a:endParaRPr lang="da-DK"/>
          </a:p>
        </p:txBody>
      </p:sp>
    </p:spTree>
    <p:extLst>
      <p:ext uri="{BB962C8B-B14F-4D97-AF65-F5344CB8AC3E}">
        <p14:creationId xmlns:p14="http://schemas.microsoft.com/office/powerpoint/2010/main" val="4230508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olidFill>
                <a:srgbClr val="002060"/>
              </a:solidFill>
            </a:endParaRPr>
          </a:p>
          <a:p>
            <a:r>
              <a:rPr lang="da-DK" dirty="0">
                <a:solidFill>
                  <a:srgbClr val="002060"/>
                </a:solidFill>
              </a:rPr>
              <a:t>De landsdækkende censorkorps sammensættes af censorformandskaberne. </a:t>
            </a:r>
          </a:p>
          <a:p>
            <a:r>
              <a:rPr lang="da-DK" dirty="0">
                <a:solidFill>
                  <a:srgbClr val="002060"/>
                </a:solidFill>
              </a:rPr>
              <a:t>Det vil i praksis sige at censorformandskaberne, efter de har rådført sig med uddannelsesinstitutionerne indstiller censorer til beskikkelse. Dette gør de med afsæt i en række kriterier, som er fastsat i eksamensbekendtgørelsen, herunder skal de bl.a. tage hensyn til:</a:t>
            </a:r>
          </a:p>
          <a:p>
            <a:r>
              <a:rPr lang="da-DK" dirty="0">
                <a:solidFill>
                  <a:srgbClr val="002060"/>
                </a:solidFill>
              </a:rPr>
              <a:t>- At aftager censorer er repræsenteret i korpset</a:t>
            </a:r>
          </a:p>
          <a:p>
            <a:r>
              <a:rPr lang="da-DK" dirty="0">
                <a:solidFill>
                  <a:srgbClr val="002060"/>
                </a:solidFill>
              </a:rPr>
              <a:t>- At der er en ligelig fordeling imellem mænd og kvinder</a:t>
            </a:r>
          </a:p>
          <a:p>
            <a:r>
              <a:rPr lang="da-DK" dirty="0">
                <a:solidFill>
                  <a:srgbClr val="002060"/>
                </a:solidFill>
              </a:rPr>
              <a:t>- At ¼ del af censorerne er ny censorer og ikke var repræsenteret i forrige periode</a:t>
            </a:r>
          </a:p>
          <a:p>
            <a:r>
              <a:rPr lang="da-DK" dirty="0">
                <a:solidFill>
                  <a:srgbClr val="002060"/>
                </a:solidFill>
              </a:rPr>
              <a:t>Når den 4. årige beskikkelsesperiode udløber ophører din beskikkelse automatisk  som censor og det er tid til at genansøge, såfremt at man ønsker det.</a:t>
            </a:r>
          </a:p>
          <a:p>
            <a:r>
              <a:rPr lang="da-DK" dirty="0">
                <a:solidFill>
                  <a:srgbClr val="002060"/>
                </a:solidFill>
              </a:rPr>
              <a:t>Censorsekretariatet vil på vegne af censorformandskaberne og i god tid inden den nye periode indtræffer, give alle censorer besked om at der er tid til at genansøge om at blive censor for den næste periode.</a:t>
            </a:r>
          </a:p>
          <a:p>
            <a:endParaRPr lang="da-DK" dirty="0">
              <a:solidFill>
                <a:srgbClr val="002060"/>
              </a:solidFill>
            </a:endParaRPr>
          </a:p>
          <a:p>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12</a:t>
            </a:fld>
            <a:endParaRPr lang="da-DK"/>
          </a:p>
        </p:txBody>
      </p:sp>
    </p:spTree>
    <p:extLst>
      <p:ext uri="{BB962C8B-B14F-4D97-AF65-F5344CB8AC3E}">
        <p14:creationId xmlns:p14="http://schemas.microsoft.com/office/powerpoint/2010/main" val="3252572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solidFill>
                  <a:srgbClr val="002060"/>
                </a:solidFill>
              </a:rPr>
              <a:t>Som beskikket censor skal du have indgående og aktuelt kendskab til uddannelseselementets forudsætninger, mål og metoder.</a:t>
            </a:r>
          </a:p>
          <a:p>
            <a:r>
              <a:rPr lang="da-DK" dirty="0">
                <a:solidFill>
                  <a:srgbClr val="002060"/>
                </a:solidFill>
              </a:rPr>
              <a:t>Du skal også have specifik kompetence inden for et eller flere faglige delområder, som indgår i uddannelsen, og</a:t>
            </a:r>
          </a:p>
          <a:p>
            <a:r>
              <a:rPr lang="da-DK" dirty="0">
                <a:solidFill>
                  <a:srgbClr val="002060"/>
                </a:solidFill>
              </a:rPr>
              <a:t>Du skal have aktuel viden om uddannelsens anvendelsesmuligheder, herunder kendskab til aftagernes situation og behov</a:t>
            </a:r>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13</a:t>
            </a:fld>
            <a:endParaRPr lang="da-DK"/>
          </a:p>
        </p:txBody>
      </p:sp>
    </p:spTree>
    <p:extLst>
      <p:ext uri="{BB962C8B-B14F-4D97-AF65-F5344CB8AC3E}">
        <p14:creationId xmlns:p14="http://schemas.microsoft.com/office/powerpoint/2010/main" val="3929958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solidFill>
                  <a:srgbClr val="002060"/>
                </a:solidFill>
              </a:rPr>
              <a:t>Virke som censor ved uddannelsens, fagets eller fagområdets eksterne prøver</a:t>
            </a:r>
          </a:p>
          <a:p>
            <a:r>
              <a:rPr lang="da-DK" dirty="0">
                <a:solidFill>
                  <a:srgbClr val="002060"/>
                </a:solidFill>
              </a:rPr>
              <a:t>Ved eksamensterminens afslutning afgive en rapport om eksamensforløbet til uddannelsesinstitutionen og formandskabet</a:t>
            </a:r>
          </a:p>
          <a:p>
            <a:r>
              <a:rPr lang="da-DK" dirty="0">
                <a:solidFill>
                  <a:srgbClr val="002060"/>
                </a:solidFill>
              </a:rPr>
              <a:t>Medvirke ved behandling af klager over prøver</a:t>
            </a:r>
          </a:p>
          <a:p>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14</a:t>
            </a:fld>
            <a:endParaRPr lang="da-DK"/>
          </a:p>
        </p:txBody>
      </p:sp>
    </p:spTree>
    <p:extLst>
      <p:ext uri="{BB962C8B-B14F-4D97-AF65-F5344CB8AC3E}">
        <p14:creationId xmlns:p14="http://schemas.microsoft.com/office/powerpoint/2010/main" val="2192599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solidFill>
                  <a:srgbClr val="002060"/>
                </a:solidFill>
              </a:rPr>
              <a:t>Du skal som censor påse, at prøverne er i overensstemmelse med de mål og øvrige krav</a:t>
            </a:r>
          </a:p>
          <a:p>
            <a:r>
              <a:rPr lang="da-DK" dirty="0">
                <a:solidFill>
                  <a:srgbClr val="002060"/>
                </a:solidFill>
              </a:rPr>
              <a:t>Du skal samtidig medvirke til og påse, at prøverne gennemføres i overensstemmelse med de gældende regler, og</a:t>
            </a:r>
          </a:p>
          <a:p>
            <a:r>
              <a:rPr lang="da-DK" dirty="0">
                <a:solidFill>
                  <a:srgbClr val="002060"/>
                </a:solidFill>
              </a:rPr>
              <a:t>medvirke til og påse, at de studerende får en ensartet og retfærdig behandling, og at deres præstationer får en pålidelig bedømmelse</a:t>
            </a:r>
          </a:p>
          <a:p>
            <a:r>
              <a:rPr lang="da-DK" i="0" dirty="0">
                <a:solidFill>
                  <a:srgbClr val="002060"/>
                </a:solidFill>
              </a:rPr>
              <a:t>Som censor </a:t>
            </a:r>
            <a:r>
              <a:rPr lang="da-DK" dirty="0">
                <a:solidFill>
                  <a:srgbClr val="002060"/>
                </a:solidFill>
              </a:rPr>
              <a:t>skal du tage notater om præstationen og karakterfastsættelsen. Disse notater anvendes ved udarbejdelse af en udtalelse i en eventuel klagesag. </a:t>
            </a:r>
          </a:p>
          <a:p>
            <a:r>
              <a:rPr lang="da-DK" dirty="0">
                <a:solidFill>
                  <a:srgbClr val="002060"/>
                </a:solidFill>
              </a:rPr>
              <a:t>Notaterne skal gemmes i 1 år, hvorefter de skal afskaffes. DU skal som censor være opmærksom på at en censor kan bede om aktindsigt i disse notater og afskaffes de ikke efter et år, ville de studerende fortsat kunne bede om aktindsigt.</a:t>
            </a:r>
          </a:p>
          <a:p>
            <a:r>
              <a:rPr lang="da-DK" dirty="0">
                <a:solidFill>
                  <a:srgbClr val="002060"/>
                </a:solidFill>
              </a:rPr>
              <a:t>Det er vigtigt, at man som censor er bekendt med at Censorernes virksomhed er omfattet af forvaltningslovens bestemmelser om inhabilitet og tavshedspligt.</a:t>
            </a:r>
          </a:p>
          <a:p>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15</a:t>
            </a:fld>
            <a:endParaRPr lang="da-DK"/>
          </a:p>
        </p:txBody>
      </p:sp>
    </p:spTree>
    <p:extLst>
      <p:ext uri="{BB962C8B-B14F-4D97-AF65-F5344CB8AC3E}">
        <p14:creationId xmlns:p14="http://schemas.microsoft.com/office/powerpoint/2010/main" val="1191999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solidFill>
                  <a:srgbClr val="002060"/>
                </a:solidFill>
              </a:rPr>
              <a:t>Censors rolle er for uden at påse at eksamen finder ordentlig sted også at leve op til værdighedskravet og dette er man som censor forpligtet på at efterleve  både før, under -og efter eksamen finder sted. Man er som censor en offentlig person, hvorfor man er underlagt værdighedskravet eller dekorum som det også kaldes. Det er derfor en god ide at:</a:t>
            </a:r>
          </a:p>
          <a:p>
            <a:pPr lvl="3"/>
            <a:r>
              <a:rPr lang="da-DK" dirty="0">
                <a:solidFill>
                  <a:srgbClr val="002060"/>
                </a:solidFill>
              </a:rPr>
              <a:t>- Komme i god tid inden eksamen begynder</a:t>
            </a:r>
          </a:p>
          <a:p>
            <a:pPr lvl="3"/>
            <a:r>
              <a:rPr lang="da-DK" dirty="0">
                <a:solidFill>
                  <a:srgbClr val="002060"/>
                </a:solidFill>
              </a:rPr>
              <a:t>- Fremstå positiv og pragmatisk</a:t>
            </a:r>
          </a:p>
          <a:p>
            <a:pPr lvl="3"/>
            <a:r>
              <a:rPr lang="da-DK" dirty="0">
                <a:solidFill>
                  <a:srgbClr val="002060"/>
                </a:solidFill>
              </a:rPr>
              <a:t>- Accepter forskelligheder</a:t>
            </a:r>
          </a:p>
          <a:p>
            <a:pPr lvl="3"/>
            <a:r>
              <a:rPr lang="da-DK" dirty="0">
                <a:solidFill>
                  <a:srgbClr val="002060"/>
                </a:solidFill>
              </a:rPr>
              <a:t>- Skabe den gode dialog med afsæt i faglig viden via fx gode spørgeteknikker</a:t>
            </a:r>
          </a:p>
          <a:p>
            <a:pPr lvl="3"/>
            <a:r>
              <a:rPr lang="da-DK" dirty="0">
                <a:solidFill>
                  <a:srgbClr val="002060"/>
                </a:solidFill>
              </a:rPr>
              <a:t>- Man må  som censor ikke overtage eksaminationen, men skal acceptere at det er eksaminator der er den primære person</a:t>
            </a:r>
          </a:p>
          <a:p>
            <a:pPr lvl="3"/>
            <a:r>
              <a:rPr lang="da-DK" dirty="0">
                <a:solidFill>
                  <a:srgbClr val="002060"/>
                </a:solidFill>
              </a:rPr>
              <a:t>- Have et positivt fokus på den eller de studerende</a:t>
            </a:r>
          </a:p>
          <a:p>
            <a:pPr lvl="3"/>
            <a:r>
              <a:rPr lang="da-DK" dirty="0">
                <a:solidFill>
                  <a:srgbClr val="002060"/>
                </a:solidFill>
              </a:rPr>
              <a:t>- Generelt bidrage til at skabe et professionelt eksamensrum, hvor den studerende føler sig tilpas</a:t>
            </a:r>
          </a:p>
          <a:p>
            <a:pPr lvl="2"/>
            <a:r>
              <a:rPr lang="da-DK" dirty="0">
                <a:solidFill>
                  <a:srgbClr val="002060"/>
                </a:solidFill>
              </a:rPr>
              <a:t>            - Det er vigtigt at man fra starten Imødegår et positivt samarbejde med institutionen</a:t>
            </a:r>
          </a:p>
          <a:p>
            <a:pPr lvl="3"/>
            <a:r>
              <a:rPr lang="da-DK" dirty="0">
                <a:solidFill>
                  <a:srgbClr val="002060"/>
                </a:solidFill>
              </a:rPr>
              <a:t>- Et godt råd er, altid at afholde en forventningsafstemning forud for eksamen med eksaminator, således at der bliver dannet et positivt afsæt for det gode eksamens rum</a:t>
            </a:r>
          </a:p>
          <a:p>
            <a:pPr lvl="2"/>
            <a:r>
              <a:rPr lang="da-DK" dirty="0">
                <a:solidFill>
                  <a:srgbClr val="002060"/>
                </a:solidFill>
              </a:rPr>
              <a:t>            - Man skal altid huske som censor at man er omfattet af reglerne vedr. tavshedspligt og dette gælder både før, under og efter en eksamen har fundet sted</a:t>
            </a:r>
          </a:p>
          <a:p>
            <a:pPr lvl="2"/>
            <a:r>
              <a:rPr lang="da-DK" dirty="0">
                <a:solidFill>
                  <a:srgbClr val="002060"/>
                </a:solidFill>
              </a:rPr>
              <a:t>            - Bliver man som censor bevidst om at der har fundet plagiering sted, skal man straks gøre institutionen opmærksom på dette. Opdages det først under selve eksaminationen og dette bekræftes, bortvises den studerende.</a:t>
            </a:r>
          </a:p>
          <a:p>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16</a:t>
            </a:fld>
            <a:endParaRPr lang="da-DK"/>
          </a:p>
        </p:txBody>
      </p:sp>
    </p:spTree>
    <p:extLst>
      <p:ext uri="{BB962C8B-B14F-4D97-AF65-F5344CB8AC3E}">
        <p14:creationId xmlns:p14="http://schemas.microsoft.com/office/powerpoint/2010/main" val="243347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a:p>
            <a:pPr lvl="1"/>
            <a:r>
              <a:rPr lang="da-DK" dirty="0">
                <a:solidFill>
                  <a:srgbClr val="002060"/>
                </a:solidFill>
              </a:rPr>
              <a:t>Selve eksamen er offentlig, så hvis den studerende ønsker at medbringe gæster, er det en mulighed. Voteringen er  dog IKKE offentlig, der er derfor kun adgang for bedømmere, altså for eksaminator og dig som censor. </a:t>
            </a:r>
            <a:endParaRPr lang="en-US" dirty="0"/>
          </a:p>
          <a:p>
            <a:pPr lvl="1"/>
            <a:r>
              <a:rPr lang="da-DK" dirty="0">
                <a:solidFill>
                  <a:srgbClr val="002060"/>
                </a:solidFill>
              </a:rPr>
              <a:t>Hvis ikke eksaminator husker at gøre opmærksom på det, er det vigtigt at den studerende tager alle sine ting med ud af lokalet, når selve eksaminationen er færdig.</a:t>
            </a:r>
            <a:endParaRPr lang="en-US" dirty="0"/>
          </a:p>
          <a:p>
            <a:pPr lvl="1"/>
            <a:r>
              <a:rPr lang="da-DK" dirty="0">
                <a:solidFill>
                  <a:srgbClr val="002060"/>
                </a:solidFill>
              </a:rPr>
              <a:t>Det er vigtigt, at man som censor husker at karakteren kun tager afsæt i selve eksaminationen, når man afgiver sin karakter.</a:t>
            </a:r>
          </a:p>
          <a:p>
            <a:pPr lvl="1"/>
            <a:r>
              <a:rPr lang="da-DK" dirty="0">
                <a:solidFill>
                  <a:srgbClr val="002060"/>
                </a:solidFill>
              </a:rPr>
              <a:t>Karakteren fastsættes med afsæt i studieordningens målsætninger og gives i henhold til karakterbekendtgørelsen.</a:t>
            </a:r>
            <a:endParaRPr lang="en-US" dirty="0">
              <a:solidFill>
                <a:schemeClr val="tx1"/>
              </a:solidFill>
            </a:endParaRPr>
          </a:p>
          <a:p>
            <a:pPr lvl="1"/>
            <a:r>
              <a:rPr lang="da-DK" dirty="0">
                <a:solidFill>
                  <a:srgbClr val="002060"/>
                </a:solidFill>
              </a:rPr>
              <a:t>Tilbagemeldingen skal altid ske i henhold til karakterbekendtgørelsens formuleringer, hvilket er vigtigt for netop at undgå at der opstår misforståelser i forhold til den givne karakter.</a:t>
            </a:r>
            <a:endParaRPr lang="en-US" dirty="0">
              <a:solidFill>
                <a:schemeClr val="tx1"/>
              </a:solidFill>
            </a:endParaRPr>
          </a:p>
          <a:p>
            <a:pPr lvl="1"/>
            <a:r>
              <a:rPr lang="da-DK" dirty="0">
                <a:solidFill>
                  <a:srgbClr val="002060"/>
                </a:solidFill>
              </a:rPr>
              <a:t>Ved uenighed imellem dig som censor og eksaminator, afgiver I hver jeres karakter. Giver censor fx 7 og eksaminator 4, falder karakteren til censors side og er den udslagsgivende.</a:t>
            </a:r>
            <a:endParaRPr lang="en-US" dirty="0"/>
          </a:p>
          <a:p>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17</a:t>
            </a:fld>
            <a:endParaRPr lang="da-DK"/>
          </a:p>
        </p:txBody>
      </p:sp>
    </p:spTree>
    <p:extLst>
      <p:ext uri="{BB962C8B-B14F-4D97-AF65-F5344CB8AC3E}">
        <p14:creationId xmlns:p14="http://schemas.microsoft.com/office/powerpoint/2010/main" val="555988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solidFill>
                  <a:schemeClr val="accent1"/>
                </a:solidFill>
              </a:rPr>
              <a:t>Foruden at censorformandskaberne er forpligt til at afgive en årlig beretning til uddannelsesinstitutionerne og censorerne er der også et akkrediteringskrav, at data fra censorsystemet anvendes til kvalitetssikring af uddannelserne. Det er her at censorerne har en helt særlig opgave. Det er meget vigtigt, at du som censor kommer med input, på baggrund af de eksterne prøver.</a:t>
            </a:r>
            <a:endParaRPr lang="da-DK" sz="1200" dirty="0">
              <a:solidFill>
                <a:schemeClr val="tx1"/>
              </a:solidFill>
            </a:endParaRPr>
          </a:p>
          <a:p>
            <a:endParaRPr lang="da-DK" sz="1200" dirty="0">
              <a:solidFill>
                <a:schemeClr val="tx1"/>
              </a:solidFill>
            </a:endParaRPr>
          </a:p>
          <a:p>
            <a:r>
              <a:rPr lang="da-DK" sz="1200" dirty="0">
                <a:solidFill>
                  <a:schemeClr val="tx1"/>
                </a:solidFill>
              </a:rPr>
              <a:t>Vurderingerne fra censorernes rapporter anvendes til at kvalitetssikre uddannelserne helt ned på udbudsniveau. Sikring af prøver eller eksaminer skal </a:t>
            </a:r>
            <a:r>
              <a:rPr lang="da-DK" sz="1200" dirty="0" err="1">
                <a:solidFill>
                  <a:schemeClr val="tx1"/>
                </a:solidFill>
              </a:rPr>
              <a:t>både</a:t>
            </a:r>
            <a:r>
              <a:rPr lang="da-DK" sz="1200" dirty="0">
                <a:solidFill>
                  <a:schemeClr val="tx1"/>
                </a:solidFill>
              </a:rPr>
              <a:t> tage hensyn til, at de understøtter de studerendes læring, og til, at de vurderer læringsresultatet i relation til </a:t>
            </a:r>
            <a:r>
              <a:rPr lang="da-DK" sz="1200" dirty="0" err="1">
                <a:solidFill>
                  <a:schemeClr val="tx1"/>
                </a:solidFill>
              </a:rPr>
              <a:t>læringsmålene</a:t>
            </a:r>
            <a:r>
              <a:rPr lang="da-DK" sz="1200" dirty="0">
                <a:solidFill>
                  <a:schemeClr val="tx1"/>
                </a:solidFill>
              </a:rPr>
              <a:t>, derfor er det særligt vigtigt, at du som censor efterfølgende for en prøve straks udfylder din censorrapport.</a:t>
            </a:r>
          </a:p>
          <a:p>
            <a:r>
              <a:rPr lang="da-DK" dirty="0">
                <a:solidFill>
                  <a:srgbClr val="002060"/>
                </a:solidFill>
              </a:rPr>
              <a:t>Censorformandskaberne fører tilsyn med uddannelsernes kvalitet igennem rapporterne og her er de mindre gode historier lige så vigtige, som de konstruktive drøftelser fra eksamensdagen.</a:t>
            </a:r>
          </a:p>
          <a:p>
            <a:endParaRPr lang="da-DK" dirty="0">
              <a:solidFill>
                <a:srgbClr val="002060"/>
              </a:solidFill>
            </a:endParaRPr>
          </a:p>
          <a:p>
            <a:r>
              <a:rPr lang="da-DK" dirty="0">
                <a:solidFill>
                  <a:srgbClr val="002060"/>
                </a:solidFill>
              </a:rPr>
              <a:t>Foruden at censorrapporterne anvendes som et evalueringsværktøj, er rapporterne også mål for klagesager over censorer. Dette skal forstås på den måde, at censorformandskaberne anvender rapporterne i forbindelse med klagesager over censorer. Her danner rapporterne grund for indstilling af censorer til afbeskikkelse ved styrelsen. </a:t>
            </a:r>
          </a:p>
          <a:p>
            <a:r>
              <a:rPr lang="da-DK" dirty="0">
                <a:solidFill>
                  <a:srgbClr val="002060"/>
                </a:solidFill>
              </a:rPr>
              <a:t>Censorformandskaberne er underlagt forvaltnings retslige regler og derfor vil censorformandskaberne altid i sager som disse, opstarte en høringsproces, både ved censor og eksaminator i relation  til den konkrete eksamenssituation. </a:t>
            </a:r>
          </a:p>
          <a:p>
            <a:r>
              <a:rPr lang="da-DK" dirty="0">
                <a:solidFill>
                  <a:srgbClr val="002060"/>
                </a:solidFill>
              </a:rPr>
              <a:t>På baggrund af censorformandskabernes indstilling til styrelsen, vil dette bl.a. være grundlaget for styrelsens afgørelse i den konkrete sag, altså om du som censor, kan fortsætte dit virke fremadrettet.</a:t>
            </a:r>
          </a:p>
          <a:p>
            <a:endParaRPr lang="da-DK" dirty="0">
              <a:solidFill>
                <a:srgbClr val="002060"/>
              </a:solidFill>
            </a:endParaRPr>
          </a:p>
          <a:p>
            <a:r>
              <a:rPr lang="da-DK" dirty="0">
                <a:solidFill>
                  <a:srgbClr val="002060"/>
                </a:solidFill>
              </a:rPr>
              <a:t>Lige som censorerne  efter endt eksamensforløb udfylder en rapport har rektorkollegiet for de samlede Erhvervsakademier besluttet at eksaminatorerne også skal udfylde en rapport, en såkaldt eksaminatorrapport. Dette sker med ønsket om at evaluere hele vejen rundt om eksamensbordet. </a:t>
            </a:r>
          </a:p>
          <a:p>
            <a:r>
              <a:rPr lang="da-DK" dirty="0">
                <a:solidFill>
                  <a:srgbClr val="002060"/>
                </a:solidFill>
              </a:rPr>
              <a:t>Når man som censor udfylder en rapport,  vil man som censor selv kunne se rapporten efterfølgende via egen profil i Censor- it. Ud over dig som censor har Censorsekretariatet, censorformandskaberne og relevante personer på uddannelsesinstitutionerne også adgang til rapporterne. Denne gensidige adgang sikre at GDPR overholdes.</a:t>
            </a:r>
          </a:p>
          <a:p>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18</a:t>
            </a:fld>
            <a:endParaRPr lang="da-DK"/>
          </a:p>
        </p:txBody>
      </p:sp>
    </p:spTree>
    <p:extLst>
      <p:ext uri="{BB962C8B-B14F-4D97-AF65-F5344CB8AC3E}">
        <p14:creationId xmlns:p14="http://schemas.microsoft.com/office/powerpoint/2010/main" val="2303844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Som sagt udarbejder censorformandskaberne en gang årligt en årsberetning til både uddannelsesinstitutionerne og censorerne. Derfor er rapporterne et meget vigtigt værktøj for censorformandskaberne. Det er både vigtigt for censorformandskaberne at rapporten er udfyldt kvantitativt og kvalitativt, da alle disse data er grundlaget for censorformandskabernes arbejde med kvalitetssikringen. Derfor er netop dine input helt essentielle for censorformandskaberne, uden disse input vil censorformandskaberne ikke kunne bidrage til kvalitetssikringen og bidrage til uddannelsernes relevans og ensartethed på landsplan.</a:t>
            </a:r>
          </a:p>
          <a:p>
            <a:r>
              <a:rPr lang="da-DK" dirty="0"/>
              <a:t>Censorformandskaberne læser ikke kun rapporterne i forbindelse med udarbejdelse af årsindberetningen, men gennemgår også rapporterne, hvis en censor gør opmærksom på nødvendigheden heraf.</a:t>
            </a:r>
          </a:p>
          <a:p>
            <a:r>
              <a:rPr lang="da-DK" dirty="0"/>
              <a:t>Årsberetningen er altid tilgængelig for Jer som censorer inde på Censorsekretariatets hjemmeside, under årsberetning.</a:t>
            </a:r>
          </a:p>
          <a:p>
            <a:r>
              <a:rPr lang="da-DK" dirty="0"/>
              <a:t>God læselyst ;)</a:t>
            </a:r>
          </a:p>
          <a:p>
            <a:endParaRPr lang="en-US" dirty="0"/>
          </a:p>
          <a:p>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19</a:t>
            </a:fld>
            <a:endParaRPr lang="da-DK"/>
          </a:p>
        </p:txBody>
      </p:sp>
    </p:spTree>
    <p:extLst>
      <p:ext uri="{BB962C8B-B14F-4D97-AF65-F5344CB8AC3E}">
        <p14:creationId xmlns:p14="http://schemas.microsoft.com/office/powerpoint/2010/main" val="16651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2</a:t>
            </a:fld>
            <a:endParaRPr lang="da-DK"/>
          </a:p>
        </p:txBody>
      </p:sp>
    </p:spTree>
    <p:extLst>
      <p:ext uri="{BB962C8B-B14F-4D97-AF65-F5344CB8AC3E}">
        <p14:creationId xmlns:p14="http://schemas.microsoft.com/office/powerpoint/2010/main" val="3692840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Som censor skal man altid sørge for at være opdateret på regelgrundlaget. Der er indtil flere vigtige bekendtgørelser der gør sig gældende, herunder bl.a. eksamensbekendtgørelsen og karakterbekendtgørelsen. Det er vigtigt, at være opmærksom på, at på</a:t>
            </a:r>
            <a:r>
              <a:rPr lang="da-DK" dirty="0">
                <a:solidFill>
                  <a:srgbClr val="FF0000"/>
                </a:solidFill>
              </a:rPr>
              <a:t> </a:t>
            </a:r>
            <a:r>
              <a:rPr lang="da-DK" b="1" dirty="0">
                <a:solidFill>
                  <a:srgbClr val="FF0000"/>
                </a:solidFill>
              </a:rPr>
              <a:t>primært</a:t>
            </a:r>
            <a:r>
              <a:rPr lang="da-DK" dirty="0"/>
              <a:t> alle fuldtidsuddannelser findes der både en landsdækkende studieordning og en lokal studieordning for den enkelte udbydende institution. </a:t>
            </a:r>
          </a:p>
          <a:p>
            <a:r>
              <a:rPr lang="da-DK" dirty="0"/>
              <a:t>På deltidsuddannelserne findes der kun landsdækkende studieordninger inden for de enkelte fagområder.</a:t>
            </a:r>
          </a:p>
          <a:p>
            <a:r>
              <a:rPr lang="da-DK" dirty="0"/>
              <a:t>Hver enkelt institution er forpligtede til at have studieordningerne for de uddannelser de udbyder samt anden relevant lovgivning liggende på deres hjemmeside, som en slags censorservice.</a:t>
            </a:r>
          </a:p>
          <a:p>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20</a:t>
            </a:fld>
            <a:endParaRPr lang="da-DK"/>
          </a:p>
        </p:txBody>
      </p:sp>
    </p:spTree>
    <p:extLst>
      <p:ext uri="{BB962C8B-B14F-4D97-AF65-F5344CB8AC3E}">
        <p14:creationId xmlns:p14="http://schemas.microsoft.com/office/powerpoint/2010/main" val="1538453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200" kern="1200" dirty="0">
                <a:solidFill>
                  <a:schemeClr val="tx1"/>
                </a:solidFill>
                <a:effectLst/>
                <a:latin typeface="+mn-lt"/>
                <a:ea typeface="+mn-ea"/>
                <a:cs typeface="+mn-cs"/>
              </a:rPr>
              <a:t>På Censorsekretariatets hjemmeside under kontakt os, finder du som censor alle relevante oplysninger på censorformandskaberne. Under hvert enkelt censorformandskab står de uddannelser listet som censorformandskabet er ansvarlige for.</a:t>
            </a:r>
          </a:p>
          <a:p>
            <a:pPr lvl="0"/>
            <a:r>
              <a:rPr lang="da-DK" sz="1200" kern="1200" dirty="0">
                <a:solidFill>
                  <a:schemeClr val="tx1"/>
                </a:solidFill>
                <a:effectLst/>
                <a:latin typeface="+mn-lt"/>
                <a:ea typeface="+mn-ea"/>
                <a:cs typeface="+mn-cs"/>
              </a:rPr>
              <a:t>Censorformandskabernes arbejde, er bl.a. at bistå dig som censor i praksis, så skulle du have fagspecifikke spørgsmål skal du ikke tøve med at tage kontakt.</a:t>
            </a:r>
          </a:p>
          <a:p>
            <a:pPr lvl="0"/>
            <a:r>
              <a:rPr lang="da-DK" sz="1200" kern="1200" dirty="0">
                <a:solidFill>
                  <a:schemeClr val="tx1"/>
                </a:solidFill>
                <a:effectLst/>
                <a:latin typeface="+mn-lt"/>
                <a:ea typeface="+mn-ea"/>
                <a:cs typeface="+mn-cs"/>
              </a:rPr>
              <a:t>Har man som censor spørgsmål i retning af administrativ karakter eller bare nogle praktiske spørgsmål vedr. eksamen er det også muligt at kontakte Censorsekretariatet, som straks vil være dig behjælpelig med dine spørgsmål og guide dig i den rigtige retning.</a:t>
            </a:r>
          </a:p>
          <a:p>
            <a:pPr lvl="0"/>
            <a:r>
              <a:rPr lang="da-DK" sz="1200" kern="1200" dirty="0">
                <a:solidFill>
                  <a:schemeClr val="tx1"/>
                </a:solidFill>
                <a:effectLst/>
                <a:latin typeface="+mn-lt"/>
                <a:ea typeface="+mn-ea"/>
                <a:cs typeface="+mn-cs"/>
              </a:rPr>
              <a:t>Foruden at kontakte censorformandskaberne eller Censorsekretariatet, er det altid en god ide at følge med på Censorsekretariatets hjemmeside, da den rummer svar på rigtig mange spørgsmål og vejledninger som vedr. censorernes virksomhed.</a:t>
            </a:r>
          </a:p>
          <a:p>
            <a:pPr lvl="0"/>
            <a:r>
              <a:rPr lang="da-DK" sz="1200" kern="1200" dirty="0">
                <a:solidFill>
                  <a:schemeClr val="tx1"/>
                </a:solidFill>
                <a:effectLst/>
                <a:latin typeface="+mn-lt"/>
                <a:ea typeface="+mn-ea"/>
                <a:cs typeface="+mn-cs"/>
              </a:rPr>
              <a:t>Ønsker du at gense denne video, findes den på Censorsekretariatets hjemmeside.</a:t>
            </a:r>
          </a:p>
          <a:p>
            <a:pPr lvl="0"/>
            <a:r>
              <a:rPr lang="da-DK" sz="1200" kern="1200" dirty="0">
                <a:solidFill>
                  <a:schemeClr val="tx1"/>
                </a:solidFill>
                <a:effectLst/>
                <a:latin typeface="+mn-lt"/>
                <a:ea typeface="+mn-ea"/>
                <a:cs typeface="+mn-cs"/>
              </a:rPr>
              <a:t>Tak fordi du lyttede med og held og lykke med dit virke som censor;)</a:t>
            </a:r>
          </a:p>
          <a:p>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21</a:t>
            </a:fld>
            <a:endParaRPr lang="da-DK"/>
          </a:p>
        </p:txBody>
      </p:sp>
    </p:spTree>
    <p:extLst>
      <p:ext uri="{BB962C8B-B14F-4D97-AF65-F5344CB8AC3E}">
        <p14:creationId xmlns:p14="http://schemas.microsoft.com/office/powerpoint/2010/main" val="3843590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Formålet med introduktionen er at forsyne censorer med nødvendig viden, som kan bidrage til censorernes virke i praksis. </a:t>
            </a:r>
          </a:p>
          <a:p>
            <a:r>
              <a:rPr lang="da-DK" dirty="0"/>
              <a:t>At give censorerne en forståelse af censorinstitutionens interesser i forhold til, hvem der påtager sig hvilke opgaver og i forhold til afholdelse af ekstern censur.</a:t>
            </a:r>
          </a:p>
          <a:p>
            <a:r>
              <a:rPr lang="da-DK" dirty="0"/>
              <a:t>Skabe den gode relation til censorformandskabet og til Censorsekretariatets administration.</a:t>
            </a:r>
          </a:p>
          <a:p>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3</a:t>
            </a:fld>
            <a:endParaRPr lang="da-DK"/>
          </a:p>
        </p:txBody>
      </p:sp>
    </p:spTree>
    <p:extLst>
      <p:ext uri="{BB962C8B-B14F-4D97-AF65-F5344CB8AC3E}">
        <p14:creationId xmlns:p14="http://schemas.microsoft.com/office/powerpoint/2010/main" val="313802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200" b="0" kern="1200" dirty="0">
                <a:solidFill>
                  <a:srgbClr val="FF0000"/>
                </a:solidFill>
                <a:effectLst/>
                <a:latin typeface="+mn-lt"/>
                <a:ea typeface="+mn-ea"/>
                <a:cs typeface="+mn-cs"/>
              </a:rPr>
              <a:t>Censorsekretariatet udfører en bred </a:t>
            </a:r>
            <a:r>
              <a:rPr lang="da-DK" sz="1200" b="0" kern="1200" dirty="0" err="1">
                <a:solidFill>
                  <a:srgbClr val="FF0000"/>
                </a:solidFill>
                <a:effectLst/>
                <a:latin typeface="+mn-lt"/>
                <a:ea typeface="+mn-ea"/>
                <a:cs typeface="+mn-cs"/>
              </a:rPr>
              <a:t>palette</a:t>
            </a:r>
            <a:r>
              <a:rPr lang="da-DK" sz="1200" b="0" kern="1200" dirty="0">
                <a:solidFill>
                  <a:srgbClr val="FF0000"/>
                </a:solidFill>
                <a:effectLst/>
                <a:latin typeface="+mn-lt"/>
                <a:ea typeface="+mn-ea"/>
                <a:cs typeface="+mn-cs"/>
              </a:rPr>
              <a:t> af opgaver relateret til censorinstitutionens interesser, bl.a. </a:t>
            </a:r>
            <a:r>
              <a:rPr lang="da-DK" b="0" dirty="0">
                <a:solidFill>
                  <a:srgbClr val="002060"/>
                </a:solidFill>
              </a:rPr>
              <a:t>fungerer Censorsekretariatet som det koordinerende bindeled imellem censorer og uddannelsesinstitutionerne. Censorsekretariatet yder samtidigt administrativ og praktisk bistand til censorformandskaberne </a:t>
            </a:r>
            <a:r>
              <a:rPr lang="da-DK" dirty="0">
                <a:solidFill>
                  <a:srgbClr val="002060"/>
                </a:solidFill>
              </a:rPr>
              <a:t>og bidrager til at sikre at de studerende får en ensartet og fair eksamen på tværs af udbyderinstitutionerne.</a:t>
            </a:r>
          </a:p>
          <a:p>
            <a:pPr fontAlgn="base"/>
            <a:r>
              <a:rPr lang="da-DK" dirty="0">
                <a:solidFill>
                  <a:srgbClr val="002060"/>
                </a:solidFill>
              </a:rPr>
              <a:t>Vil du vide mere om, hvilke opgaver Censorsekretariatet udfører i praksis, kan du finde oplysninger om dette på Censorsekretariatets hjemmeside.</a:t>
            </a:r>
          </a:p>
          <a:p>
            <a:pPr lvl="0"/>
            <a:r>
              <a:rPr lang="da-DK" sz="1200" b="0" kern="1200" dirty="0">
                <a:solidFill>
                  <a:schemeClr val="tx1"/>
                </a:solidFill>
                <a:effectLst/>
                <a:latin typeface="+mn-lt"/>
                <a:ea typeface="+mn-ea"/>
                <a:cs typeface="+mn-cs"/>
              </a:rPr>
              <a:t>Censorsekretariatets</a:t>
            </a:r>
            <a:r>
              <a:rPr lang="da-DK" sz="1200" b="0" kern="1200" dirty="0">
                <a:solidFill>
                  <a:srgbClr val="FF0000"/>
                </a:solidFill>
                <a:effectLst/>
                <a:latin typeface="+mn-lt"/>
                <a:ea typeface="+mn-ea"/>
                <a:cs typeface="+mn-cs"/>
              </a:rPr>
              <a:t> største og mest omfangsrige opgave er at allokerer censorer i forbindelse med sommer – og vintereksamen, dog forefindes disse året rundt</a:t>
            </a:r>
          </a:p>
          <a:p>
            <a:pPr lvl="0"/>
            <a:r>
              <a:rPr lang="da-DK" sz="1200" b="0" kern="1200" dirty="0">
                <a:solidFill>
                  <a:srgbClr val="FF0000"/>
                </a:solidFill>
                <a:effectLst/>
                <a:latin typeface="+mn-lt"/>
                <a:ea typeface="+mn-ea"/>
                <a:cs typeface="+mn-cs"/>
              </a:rPr>
              <a:t>Ved tildeling af censorer tages der bl.a. hensyn til institutionens ønsker – såfremt sådanne er fremsatte og efterlevelse heraf skønnes at være forsvarlige i relation til den eksterne eksamen.</a:t>
            </a:r>
          </a:p>
          <a:p>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4</a:t>
            </a:fld>
            <a:endParaRPr lang="da-DK"/>
          </a:p>
        </p:txBody>
      </p:sp>
    </p:spTree>
    <p:extLst>
      <p:ext uri="{BB962C8B-B14F-4D97-AF65-F5344CB8AC3E}">
        <p14:creationId xmlns:p14="http://schemas.microsoft.com/office/powerpoint/2010/main" val="2075873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 allokering af censorer som er den primære opgave ved Erhvervsakademiernes Censorsekretariat anvendes et allokeringssystem, som hedder Censor-it. Erhvervsakademiernes Censorsekretariatet har opkøbt retten til anvendelse af Censor- it igennem UC Syd Danmarks Censorsekretariat, som er ejer af systemet. Der er også andre sekretariater lige som Erhvervsakademiernes Censorsekretariat der har opkøbt brugsretten af systemet. Erhvervsakademiernes Censorsekretariat og de øvrige sekretariater samarbejder bl.a. med UC Syd Danmarks Censorsekretariat vedr. systemets videre udvikling.</a:t>
            </a:r>
          </a:p>
        </p:txBody>
      </p:sp>
      <p:sp>
        <p:nvSpPr>
          <p:cNvPr id="4" name="Pladsholder til slidenummer 3"/>
          <p:cNvSpPr>
            <a:spLocks noGrp="1"/>
          </p:cNvSpPr>
          <p:nvPr>
            <p:ph type="sldNum" sz="quarter" idx="5"/>
          </p:nvPr>
        </p:nvSpPr>
        <p:spPr/>
        <p:txBody>
          <a:bodyPr/>
          <a:lstStyle/>
          <a:p>
            <a:fld id="{390BB534-1610-42CD-A699-F715F2AD3117}" type="slidenum">
              <a:rPr lang="da-DK" smtClean="0"/>
              <a:t>5</a:t>
            </a:fld>
            <a:endParaRPr lang="da-DK"/>
          </a:p>
        </p:txBody>
      </p:sp>
    </p:spTree>
    <p:extLst>
      <p:ext uri="{BB962C8B-B14F-4D97-AF65-F5344CB8AC3E}">
        <p14:creationId xmlns:p14="http://schemas.microsoft.com/office/powerpoint/2010/main" val="49865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333333"/>
                </a:solidFill>
                <a:effectLst/>
                <a:latin typeface="Helvetica Neue"/>
              </a:rPr>
              <a:t>I henhold til Cirkulære om timelønnet undervisning samt cirkulære om censorvederlag, må censorers samlede timetal ikke overstige 125 timer i en periode på et halvt år. Det skal Censorsekretariatet i samarbejde med uddannelsesinstitutionerne og censor tilstræbe bliver overholdt.</a:t>
            </a:r>
            <a:br>
              <a:rPr lang="da-DK" dirty="0"/>
            </a:br>
            <a:r>
              <a:rPr lang="da-DK" b="0" i="0" dirty="0">
                <a:solidFill>
                  <a:srgbClr val="333333"/>
                </a:solidFill>
                <a:effectLst/>
                <a:latin typeface="Helvetica Neue"/>
              </a:rPr>
              <a:t>Vores IT-system Censor-it opgør dine timer, når du bliver allokeret til en prøve. Dvs. at afholdte og kommende eksamener vil være omfattet af dit timetal. Timerne bliver optalt pr. halvår for perioderne 1. april – 31. august samt 1. september – 31. marts. Såfremt du bliver sat passiv i systemet grundet dit timeantal, vil Censor-it sende dig en autogenereret mail. Med relevante oplysninger. Når et nyt semester påbegynder, vil automatisk igen få tilbudt censur og du er ikke længere passiv i censor- it.</a:t>
            </a:r>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6</a:t>
            </a:fld>
            <a:endParaRPr lang="da-DK"/>
          </a:p>
        </p:txBody>
      </p:sp>
    </p:spTree>
    <p:extLst>
      <p:ext uri="{BB962C8B-B14F-4D97-AF65-F5344CB8AC3E}">
        <p14:creationId xmlns:p14="http://schemas.microsoft.com/office/powerpoint/2010/main" val="2294927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502920" marR="0" lvl="1" indent="0" algn="l" defTabSz="914400" rtl="0" eaLnBrk="1" fontAlgn="auto" latinLnBrk="0" hangingPunct="1">
              <a:lnSpc>
                <a:spcPct val="100000"/>
              </a:lnSpc>
              <a:spcBef>
                <a:spcPts val="0"/>
              </a:spcBef>
              <a:spcAft>
                <a:spcPts val="0"/>
              </a:spcAft>
              <a:buClrTx/>
              <a:buSzTx/>
              <a:buFontTx/>
              <a:buNone/>
              <a:tabLst/>
              <a:defRPr/>
            </a:pPr>
            <a:r>
              <a:rPr lang="da-DK" dirty="0">
                <a:solidFill>
                  <a:srgbClr val="002060"/>
                </a:solidFill>
              </a:rPr>
              <a:t>Censorsekretariatet allokerer eksterne prøver til censur på vegne af censorformandskaberne. Censor it er et hjælpeværktøj til bl.a. at håndtere allokering af eksterne prøver. For at allokeringsprocessen foregår eftergældende lovgivning samt sikre et rutineret censorkorps, er Censor it sat op efter følgende algoritme:</a:t>
            </a:r>
          </a:p>
          <a:p>
            <a:pPr marL="502920" lvl="1" indent="0">
              <a:spcAft>
                <a:spcPts val="0"/>
              </a:spcAft>
              <a:buNone/>
            </a:pPr>
            <a:endParaRPr lang="da-DK" dirty="0">
              <a:solidFill>
                <a:srgbClr val="002060"/>
              </a:solidFill>
            </a:endParaRPr>
          </a:p>
          <a:p>
            <a:pPr marL="502920" lvl="1" indent="0">
              <a:spcAft>
                <a:spcPts val="0"/>
              </a:spcAft>
              <a:buNone/>
            </a:pPr>
            <a:r>
              <a:rPr lang="da-DK" dirty="0">
                <a:solidFill>
                  <a:srgbClr val="002060"/>
                </a:solidFill>
              </a:rPr>
              <a:t>1. Fagkvalifikationer</a:t>
            </a:r>
          </a:p>
          <a:p>
            <a:pPr marL="502920" lvl="1" indent="0">
              <a:spcAft>
                <a:spcPts val="0"/>
              </a:spcAft>
              <a:buNone/>
            </a:pPr>
            <a:r>
              <a:rPr lang="da-DK" dirty="0">
                <a:solidFill>
                  <a:srgbClr val="002060"/>
                </a:solidFill>
              </a:rPr>
              <a:t>2. pointsystem, herunder ud fra 4 parameter</a:t>
            </a:r>
            <a:endParaRPr lang="da-DK" dirty="0"/>
          </a:p>
          <a:p>
            <a:pPr lvl="2"/>
            <a:r>
              <a:rPr lang="da-DK" dirty="0">
                <a:solidFill>
                  <a:srgbClr val="002060"/>
                </a:solidFill>
              </a:rPr>
              <a:t>Afstand</a:t>
            </a:r>
          </a:p>
          <a:p>
            <a:pPr lvl="2"/>
            <a:r>
              <a:rPr lang="da-DK" dirty="0">
                <a:solidFill>
                  <a:srgbClr val="002060"/>
                </a:solidFill>
              </a:rPr>
              <a:t>Timeomfang, 125 pr. Halvår/semester</a:t>
            </a:r>
          </a:p>
          <a:p>
            <a:pPr lvl="3"/>
            <a:r>
              <a:rPr lang="da-DK" dirty="0">
                <a:solidFill>
                  <a:srgbClr val="002060"/>
                </a:solidFill>
              </a:rPr>
              <a:t> (april- september &amp; oktober-marts)</a:t>
            </a:r>
            <a:endParaRPr lang="da-DK" dirty="0"/>
          </a:p>
          <a:p>
            <a:pPr lvl="3"/>
            <a:r>
              <a:rPr lang="da-DK" dirty="0">
                <a:solidFill>
                  <a:srgbClr val="002060"/>
                </a:solidFill>
              </a:rPr>
              <a:t>Systemet styrer automatisk dette</a:t>
            </a:r>
          </a:p>
          <a:p>
            <a:pPr lvl="2">
              <a:spcAft>
                <a:spcPts val="0"/>
              </a:spcAft>
            </a:pPr>
            <a:r>
              <a:rPr lang="da-DK" dirty="0">
                <a:solidFill>
                  <a:srgbClr val="002060"/>
                </a:solidFill>
              </a:rPr>
              <a:t>Antal studerende</a:t>
            </a:r>
          </a:p>
          <a:p>
            <a:pPr lvl="2"/>
            <a:r>
              <a:rPr lang="da-DK" dirty="0">
                <a:solidFill>
                  <a:srgbClr val="002060"/>
                </a:solidFill>
              </a:rPr>
              <a:t>Antal allokeringer</a:t>
            </a:r>
          </a:p>
          <a:p>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7</a:t>
            </a:fld>
            <a:endParaRPr lang="da-DK"/>
          </a:p>
        </p:txBody>
      </p:sp>
    </p:spTree>
    <p:extLst>
      <p:ext uri="{BB962C8B-B14F-4D97-AF65-F5344CB8AC3E}">
        <p14:creationId xmlns:p14="http://schemas.microsoft.com/office/powerpoint/2010/main" val="3621366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a:endParaRPr lang="da-DK" dirty="0">
              <a:solidFill>
                <a:srgbClr val="002060"/>
              </a:solidFill>
            </a:endParaRPr>
          </a:p>
          <a:p>
            <a:pPr lvl="1"/>
            <a:r>
              <a:rPr lang="da-DK" dirty="0">
                <a:solidFill>
                  <a:srgbClr val="002060"/>
                </a:solidFill>
              </a:rPr>
              <a:t>Det er særligt vigtigt, at man som censor altid har en opdateret profil i Censor- it. Kontaktoplysningerne, herunder mail, privatadresse og telefonnummer, faglige kvalifikationer m.m. anvendes i forbindelse med allokering af censorer. Hvis ikke at du som censor sikre disse opdateringer, vil du ikke længere få tilbudt censur. Dine forespørgsler vil gå tabt i systemet og de forespørgsler vil derfor gå videre til den næste censor på listen ud fra algoritmens fastsatte kriterier. </a:t>
            </a:r>
          </a:p>
          <a:p>
            <a:pPr lvl="1"/>
            <a:endParaRPr lang="da-DK" dirty="0">
              <a:solidFill>
                <a:srgbClr val="002060"/>
              </a:solidFill>
            </a:endParaRPr>
          </a:p>
          <a:p>
            <a:pPr lvl="1"/>
            <a:r>
              <a:rPr lang="da-DK" dirty="0">
                <a:solidFill>
                  <a:srgbClr val="002060"/>
                </a:solidFill>
              </a:rPr>
              <a:t>På din profil i Censor it har du adgang til følgende oplysninger:</a:t>
            </a:r>
          </a:p>
          <a:p>
            <a:pPr lvl="1"/>
            <a:r>
              <a:rPr lang="da-DK" dirty="0">
                <a:solidFill>
                  <a:srgbClr val="002060"/>
                </a:solidFill>
              </a:rPr>
              <a:t>Kontaktoplysninger m.m.</a:t>
            </a:r>
          </a:p>
          <a:p>
            <a:pPr lvl="1"/>
            <a:r>
              <a:rPr lang="da-DK" dirty="0">
                <a:solidFill>
                  <a:srgbClr val="002060"/>
                </a:solidFill>
              </a:rPr>
              <a:t>Du har overblik over dine samlede beskikkelser</a:t>
            </a:r>
          </a:p>
          <a:p>
            <a:pPr lvl="1"/>
            <a:r>
              <a:rPr lang="da-DK" dirty="0">
                <a:solidFill>
                  <a:srgbClr val="002060"/>
                </a:solidFill>
              </a:rPr>
              <a:t>Du kan se hvilke eksterne prøver du har fået tilbudt samt hvilke forestående allokeringer du har </a:t>
            </a:r>
          </a:p>
          <a:p>
            <a:pPr lvl="1"/>
            <a:r>
              <a:rPr lang="da-DK" dirty="0">
                <a:solidFill>
                  <a:srgbClr val="002060"/>
                </a:solidFill>
              </a:rPr>
              <a:t>Du har adgang til egne rapporter og eksaminatorernes rapporter for de Prøver som er gennemført i samarbejde</a:t>
            </a:r>
          </a:p>
          <a:p>
            <a:pPr lvl="1"/>
            <a:r>
              <a:rPr lang="da-DK" dirty="0">
                <a:solidFill>
                  <a:srgbClr val="002060"/>
                </a:solidFill>
              </a:rPr>
              <a:t>samt du har mulighed for at oprette en passiv periode, hvis du fx i en periode ikke ønsker at komme ud som censor.</a:t>
            </a:r>
          </a:p>
          <a:p>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8</a:t>
            </a:fld>
            <a:endParaRPr lang="da-DK"/>
          </a:p>
        </p:txBody>
      </p:sp>
    </p:spTree>
    <p:extLst>
      <p:ext uri="{BB962C8B-B14F-4D97-AF65-F5344CB8AC3E}">
        <p14:creationId xmlns:p14="http://schemas.microsoft.com/office/powerpoint/2010/main" val="756402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0" i="0" dirty="0">
                <a:solidFill>
                  <a:srgbClr val="333333"/>
                </a:solidFill>
                <a:effectLst/>
                <a:latin typeface="Helvetica Neue"/>
              </a:rPr>
              <a:t>En allokering starter på uddannelsesinstitutionen, hvor ”bestilleren, typisk en studie sekretær via </a:t>
            </a:r>
            <a:r>
              <a:rPr lang="da-DK" b="0" i="0" dirty="0" err="1">
                <a:solidFill>
                  <a:srgbClr val="333333"/>
                </a:solidFill>
                <a:effectLst/>
                <a:latin typeface="Helvetica Neue"/>
              </a:rPr>
              <a:t>Censorsekretariatet´s</a:t>
            </a:r>
            <a:r>
              <a:rPr lang="da-DK" b="0" i="0" dirty="0">
                <a:solidFill>
                  <a:srgbClr val="333333"/>
                </a:solidFill>
                <a:effectLst/>
                <a:latin typeface="Helvetica Neue"/>
              </a:rPr>
              <a:t> hjemmeside opretter en bestilling til en ekstern prøve. Efterfølgende sendes forespørgsler ud via mail til censorer, der er godkendt på det pågældende fag og opfylder alle gældende regler. </a:t>
            </a:r>
          </a:p>
          <a:p>
            <a:pPr algn="l"/>
            <a:r>
              <a:rPr lang="da-DK" b="0" i="0" dirty="0">
                <a:solidFill>
                  <a:srgbClr val="333333"/>
                </a:solidFill>
                <a:effectLst/>
                <a:latin typeface="Helvetica Neue"/>
              </a:rPr>
              <a:t>Du som censor kan påtage dig en prøve ved at trykke på </a:t>
            </a:r>
            <a:r>
              <a:rPr lang="da-DK" b="0" i="1" u="sng" dirty="0">
                <a:solidFill>
                  <a:srgbClr val="333333"/>
                </a:solidFill>
                <a:effectLst/>
                <a:latin typeface="Helvetica Neue"/>
              </a:rPr>
              <a:t>accept af prøve</a:t>
            </a:r>
            <a:r>
              <a:rPr lang="da-DK" b="0" i="0" dirty="0">
                <a:solidFill>
                  <a:srgbClr val="333333"/>
                </a:solidFill>
                <a:effectLst/>
                <a:latin typeface="Helvetica Neue"/>
              </a:rPr>
              <a:t> i mailen. Alle der får tilbudt censur har 24 timer til at acceptere den eksterne prøve. </a:t>
            </a:r>
          </a:p>
          <a:p>
            <a:pPr algn="l"/>
            <a:r>
              <a:rPr lang="da-DK" b="0" i="0" dirty="0">
                <a:solidFill>
                  <a:srgbClr val="333333"/>
                </a:solidFill>
                <a:effectLst/>
                <a:latin typeface="Helvetica Neue"/>
              </a:rPr>
              <a:t>Såfremt prøven ikke accepteres, vil den næste censor på listen få forespørgslen. </a:t>
            </a:r>
          </a:p>
          <a:p>
            <a:pPr algn="l"/>
            <a:r>
              <a:rPr lang="da-DK" b="0" i="0" dirty="0">
                <a:solidFill>
                  <a:srgbClr val="333333"/>
                </a:solidFill>
                <a:effectLst/>
                <a:latin typeface="Helvetica Neue"/>
              </a:rPr>
              <a:t>Ved hastesager vil Censorsekretariatet forbeholde sig retten til at standse den tilbudte 24 timers forespørgsel, og sende forespørgslen ud til flere censorer ad gangen, dog sikres der fortsat et 100 % kvalifikationsmatch.</a:t>
            </a:r>
          </a:p>
          <a:p>
            <a:pPr algn="l"/>
            <a:r>
              <a:rPr lang="da-DK" b="0" i="0" dirty="0">
                <a:solidFill>
                  <a:srgbClr val="333333"/>
                </a:solidFill>
                <a:effectLst/>
                <a:latin typeface="Helvetica Neue"/>
              </a:rPr>
              <a:t>Når du som censor har accepteret prøven, får institutionen og censorsekretariatet automatisk besked omkring allokeringen er foretaget.</a:t>
            </a:r>
          </a:p>
          <a:p>
            <a:r>
              <a:rPr lang="da-DK" b="0" i="0" dirty="0">
                <a:solidFill>
                  <a:srgbClr val="333333"/>
                </a:solidFill>
                <a:effectLst/>
                <a:latin typeface="Helvetica Neue"/>
              </a:rPr>
              <a:t>Ved afbud til en censoropgave, skal du som censor hurtigst muligt gives besked til Censorsekretariatet og institutionen.</a:t>
            </a:r>
            <a:endParaRPr lang="da-DK" dirty="0"/>
          </a:p>
        </p:txBody>
      </p:sp>
      <p:sp>
        <p:nvSpPr>
          <p:cNvPr id="4" name="Pladsholder til slidenummer 3"/>
          <p:cNvSpPr>
            <a:spLocks noGrp="1"/>
          </p:cNvSpPr>
          <p:nvPr>
            <p:ph type="sldNum" sz="quarter" idx="5"/>
          </p:nvPr>
        </p:nvSpPr>
        <p:spPr/>
        <p:txBody>
          <a:bodyPr/>
          <a:lstStyle/>
          <a:p>
            <a:fld id="{390BB534-1610-42CD-A699-F715F2AD3117}" type="slidenum">
              <a:rPr lang="da-DK" smtClean="0"/>
              <a:t>9</a:t>
            </a:fld>
            <a:endParaRPr lang="da-DK"/>
          </a:p>
        </p:txBody>
      </p:sp>
    </p:spTree>
    <p:extLst>
      <p:ext uri="{BB962C8B-B14F-4D97-AF65-F5344CB8AC3E}">
        <p14:creationId xmlns:p14="http://schemas.microsoft.com/office/powerpoint/2010/main" val="323952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da-DK"/>
              <a:t>Click to edit Master title style</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a:t>Click to edit Master subtitle style</a:t>
            </a:r>
            <a:endParaRPr lang="en-US"/>
          </a:p>
        </p:txBody>
      </p:sp>
      <p:sp>
        <p:nvSpPr>
          <p:cNvPr id="4" name="Date Placeholder 3"/>
          <p:cNvSpPr>
            <a:spLocks noGrp="1"/>
          </p:cNvSpPr>
          <p:nvPr>
            <p:ph type="dt" sz="half" idx="10"/>
          </p:nvPr>
        </p:nvSpPr>
        <p:spPr/>
        <p:txBody>
          <a:bodyPr/>
          <a:lstStyle/>
          <a:p>
            <a:fld id="{34484B92-9FD7-4AB9-98AA-A3D1B4C6C61B}" type="datetimeFigureOut">
              <a:rPr lang="da-DK" smtClean="0"/>
              <a:t>29-05-2026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DB7221BA-3B38-4355-AC28-D6CF480449D9}" type="slidenum">
              <a:rPr lang="da-DK" smtClean="0"/>
              <a:t>‹nr.›</a:t>
            </a:fld>
            <a:endParaRPr lang="da-DK"/>
          </a:p>
        </p:txBody>
      </p:sp>
    </p:spTree>
    <p:extLst>
      <p:ext uri="{BB962C8B-B14F-4D97-AF65-F5344CB8AC3E}">
        <p14:creationId xmlns:p14="http://schemas.microsoft.com/office/powerpoint/2010/main" val="2649014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
        <p:nvSpPr>
          <p:cNvPr id="7" name="Date Placeholder 6"/>
          <p:cNvSpPr>
            <a:spLocks noGrp="1"/>
          </p:cNvSpPr>
          <p:nvPr>
            <p:ph type="dt" sz="half" idx="10"/>
          </p:nvPr>
        </p:nvSpPr>
        <p:spPr/>
        <p:txBody>
          <a:bodyPr/>
          <a:lstStyle/>
          <a:p>
            <a:fld id="{34484B92-9FD7-4AB9-98AA-A3D1B4C6C61B}" type="datetimeFigureOut">
              <a:rPr lang="da-DK" smtClean="0"/>
              <a:t>29-05-2026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DB7221BA-3B38-4355-AC28-D6CF480449D9}" type="slidenum">
              <a:rPr lang="da-DK" smtClean="0"/>
              <a:t>‹nr.›</a:t>
            </a:fld>
            <a:endParaRPr lang="da-DK"/>
          </a:p>
        </p:txBody>
      </p:sp>
    </p:spTree>
    <p:extLst>
      <p:ext uri="{BB962C8B-B14F-4D97-AF65-F5344CB8AC3E}">
        <p14:creationId xmlns:p14="http://schemas.microsoft.com/office/powerpoint/2010/main" val="1100591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da-DK"/>
              <a:t>Click to edit Master title style</a:t>
            </a:r>
            <a:endParaRPr lang="en-US"/>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
        <p:nvSpPr>
          <p:cNvPr id="7" name="Date Placeholder 6"/>
          <p:cNvSpPr>
            <a:spLocks noGrp="1"/>
          </p:cNvSpPr>
          <p:nvPr>
            <p:ph type="dt" sz="half" idx="10"/>
          </p:nvPr>
        </p:nvSpPr>
        <p:spPr/>
        <p:txBody>
          <a:bodyPr/>
          <a:lstStyle/>
          <a:p>
            <a:fld id="{34484B92-9FD7-4AB9-98AA-A3D1B4C6C61B}" type="datetimeFigureOut">
              <a:rPr lang="da-DK" smtClean="0"/>
              <a:t>29-05-2026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DB7221BA-3B38-4355-AC28-D6CF480449D9}" type="slidenum">
              <a:rPr lang="da-DK" smtClean="0"/>
              <a:t>‹nr.›</a:t>
            </a:fld>
            <a:endParaRPr lang="da-DK"/>
          </a:p>
        </p:txBody>
      </p:sp>
    </p:spTree>
    <p:extLst>
      <p:ext uri="{BB962C8B-B14F-4D97-AF65-F5344CB8AC3E}">
        <p14:creationId xmlns:p14="http://schemas.microsoft.com/office/powerpoint/2010/main" val="2599047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Click to edit Master title style</a:t>
            </a:r>
            <a:endParaRPr lang="en-US"/>
          </a:p>
        </p:txBody>
      </p:sp>
      <p:sp>
        <p:nvSpPr>
          <p:cNvPr id="3" name="Content Placeholder 2"/>
          <p:cNvSpPr>
            <a:spLocks noGrp="1"/>
          </p:cNvSpPr>
          <p:nvPr>
            <p:ph idx="1"/>
          </p:nvPr>
        </p:nvSpPr>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
        <p:nvSpPr>
          <p:cNvPr id="4" name="Date Placeholder 3"/>
          <p:cNvSpPr>
            <a:spLocks noGrp="1"/>
          </p:cNvSpPr>
          <p:nvPr>
            <p:ph type="dt" sz="half" idx="10"/>
          </p:nvPr>
        </p:nvSpPr>
        <p:spPr/>
        <p:txBody>
          <a:bodyPr/>
          <a:lstStyle/>
          <a:p>
            <a:fld id="{34484B92-9FD7-4AB9-98AA-A3D1B4C6C61B}" type="datetimeFigureOut">
              <a:rPr lang="da-DK" smtClean="0"/>
              <a:t>29-05-2026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DB7221BA-3B38-4355-AC28-D6CF480449D9}" type="slidenum">
              <a:rPr lang="da-DK" smtClean="0"/>
              <a:t>‹nr.›</a:t>
            </a:fld>
            <a:endParaRPr lang="da-DK"/>
          </a:p>
        </p:txBody>
      </p:sp>
    </p:spTree>
    <p:extLst>
      <p:ext uri="{BB962C8B-B14F-4D97-AF65-F5344CB8AC3E}">
        <p14:creationId xmlns:p14="http://schemas.microsoft.com/office/powerpoint/2010/main" val="235804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da-DK"/>
              <a:t>Click to edit Master title style</a:t>
            </a:r>
            <a:endParaRPr lang="en-US"/>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Click to edit Master text styles</a:t>
            </a:r>
          </a:p>
        </p:txBody>
      </p:sp>
      <p:sp>
        <p:nvSpPr>
          <p:cNvPr id="4" name="Date Placeholder 3"/>
          <p:cNvSpPr>
            <a:spLocks noGrp="1"/>
          </p:cNvSpPr>
          <p:nvPr>
            <p:ph type="dt" sz="half" idx="10"/>
          </p:nvPr>
        </p:nvSpPr>
        <p:spPr/>
        <p:txBody>
          <a:bodyPr/>
          <a:lstStyle/>
          <a:p>
            <a:fld id="{34484B92-9FD7-4AB9-98AA-A3D1B4C6C61B}" type="datetimeFigureOut">
              <a:rPr lang="da-DK" smtClean="0"/>
              <a:t>29-05-2026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DB7221BA-3B38-4355-AC28-D6CF480449D9}" type="slidenum">
              <a:rPr lang="da-DK" smtClean="0"/>
              <a:t>‹nr.›</a:t>
            </a:fld>
            <a:endParaRPr lang="da-DK"/>
          </a:p>
        </p:txBody>
      </p:sp>
    </p:spTree>
    <p:extLst>
      <p:ext uri="{BB962C8B-B14F-4D97-AF65-F5344CB8AC3E}">
        <p14:creationId xmlns:p14="http://schemas.microsoft.com/office/powerpoint/2010/main" val="113802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Click to edit Master title style</a:t>
            </a:r>
            <a:endParaRPr lang="en-US"/>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
        <p:nvSpPr>
          <p:cNvPr id="8" name="Date Placeholder 7"/>
          <p:cNvSpPr>
            <a:spLocks noGrp="1"/>
          </p:cNvSpPr>
          <p:nvPr>
            <p:ph type="dt" sz="half" idx="10"/>
          </p:nvPr>
        </p:nvSpPr>
        <p:spPr/>
        <p:txBody>
          <a:bodyPr/>
          <a:lstStyle/>
          <a:p>
            <a:fld id="{34484B92-9FD7-4AB9-98AA-A3D1B4C6C61B}" type="datetimeFigureOut">
              <a:rPr lang="da-DK" smtClean="0"/>
              <a:t>29-05-2026</a:t>
            </a:fld>
            <a:endParaRPr lang="da-DK"/>
          </a:p>
        </p:txBody>
      </p:sp>
      <p:sp>
        <p:nvSpPr>
          <p:cNvPr id="9" name="Footer Placeholder 8"/>
          <p:cNvSpPr>
            <a:spLocks noGrp="1"/>
          </p:cNvSpPr>
          <p:nvPr>
            <p:ph type="ftr" sz="quarter" idx="11"/>
          </p:nvPr>
        </p:nvSpPr>
        <p:spPr/>
        <p:txBody>
          <a:bodyPr/>
          <a:lstStyle/>
          <a:p>
            <a:endParaRPr lang="da-DK"/>
          </a:p>
        </p:txBody>
      </p:sp>
      <p:sp>
        <p:nvSpPr>
          <p:cNvPr id="10" name="Slide Number Placeholder 9"/>
          <p:cNvSpPr>
            <a:spLocks noGrp="1"/>
          </p:cNvSpPr>
          <p:nvPr>
            <p:ph type="sldNum" sz="quarter" idx="12"/>
          </p:nvPr>
        </p:nvSpPr>
        <p:spPr/>
        <p:txBody>
          <a:bodyPr/>
          <a:lstStyle/>
          <a:p>
            <a:fld id="{DB7221BA-3B38-4355-AC28-D6CF480449D9}" type="slidenum">
              <a:rPr lang="da-DK" smtClean="0"/>
              <a:t>‹nr.›</a:t>
            </a:fld>
            <a:endParaRPr lang="da-DK"/>
          </a:p>
        </p:txBody>
      </p:sp>
    </p:spTree>
    <p:extLst>
      <p:ext uri="{BB962C8B-B14F-4D97-AF65-F5344CB8AC3E}">
        <p14:creationId xmlns:p14="http://schemas.microsoft.com/office/powerpoint/2010/main" val="345934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Click to edit Master title style</a:t>
            </a:r>
            <a:endParaRPr lang="en-US"/>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
        <p:nvSpPr>
          <p:cNvPr id="2" name="Date Placeholder 1"/>
          <p:cNvSpPr>
            <a:spLocks noGrp="1"/>
          </p:cNvSpPr>
          <p:nvPr>
            <p:ph type="dt" sz="half" idx="10"/>
          </p:nvPr>
        </p:nvSpPr>
        <p:spPr/>
        <p:txBody>
          <a:bodyPr/>
          <a:lstStyle/>
          <a:p>
            <a:fld id="{34484B92-9FD7-4AB9-98AA-A3D1B4C6C61B}" type="datetimeFigureOut">
              <a:rPr lang="da-DK" smtClean="0"/>
              <a:t>29-05-2026</a:t>
            </a:fld>
            <a:endParaRPr lang="da-DK"/>
          </a:p>
        </p:txBody>
      </p:sp>
      <p:sp>
        <p:nvSpPr>
          <p:cNvPr id="11" name="Footer Placeholder 10"/>
          <p:cNvSpPr>
            <a:spLocks noGrp="1"/>
          </p:cNvSpPr>
          <p:nvPr>
            <p:ph type="ftr" sz="quarter" idx="11"/>
          </p:nvPr>
        </p:nvSpPr>
        <p:spPr/>
        <p:txBody>
          <a:bodyPr/>
          <a:lstStyle/>
          <a:p>
            <a:endParaRPr lang="da-DK"/>
          </a:p>
        </p:txBody>
      </p:sp>
      <p:sp>
        <p:nvSpPr>
          <p:cNvPr id="12" name="Slide Number Placeholder 11"/>
          <p:cNvSpPr>
            <a:spLocks noGrp="1"/>
          </p:cNvSpPr>
          <p:nvPr>
            <p:ph type="sldNum" sz="quarter" idx="12"/>
          </p:nvPr>
        </p:nvSpPr>
        <p:spPr/>
        <p:txBody>
          <a:bodyPr/>
          <a:lstStyle/>
          <a:p>
            <a:fld id="{DB7221BA-3B38-4355-AC28-D6CF480449D9}" type="slidenum">
              <a:rPr lang="da-DK" smtClean="0"/>
              <a:t>‹nr.›</a:t>
            </a:fld>
            <a:endParaRPr lang="da-DK"/>
          </a:p>
        </p:txBody>
      </p:sp>
    </p:spTree>
    <p:extLst>
      <p:ext uri="{BB962C8B-B14F-4D97-AF65-F5344CB8AC3E}">
        <p14:creationId xmlns:p14="http://schemas.microsoft.com/office/powerpoint/2010/main" val="63181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a-DK"/>
              <a:t>Click to edit Master title style</a:t>
            </a:r>
            <a:endParaRPr lang="en-US"/>
          </a:p>
        </p:txBody>
      </p:sp>
      <p:sp>
        <p:nvSpPr>
          <p:cNvPr id="2" name="Date Placeholder 1"/>
          <p:cNvSpPr>
            <a:spLocks noGrp="1"/>
          </p:cNvSpPr>
          <p:nvPr>
            <p:ph type="dt" sz="half" idx="10"/>
          </p:nvPr>
        </p:nvSpPr>
        <p:spPr/>
        <p:txBody>
          <a:bodyPr/>
          <a:lstStyle/>
          <a:p>
            <a:fld id="{34484B92-9FD7-4AB9-98AA-A3D1B4C6C61B}" type="datetimeFigureOut">
              <a:rPr lang="da-DK" smtClean="0"/>
              <a:t>29-05-2026</a:t>
            </a:fld>
            <a:endParaRPr lang="da-DK"/>
          </a:p>
        </p:txBody>
      </p:sp>
      <p:sp>
        <p:nvSpPr>
          <p:cNvPr id="7" name="Footer Placeholder 6"/>
          <p:cNvSpPr>
            <a:spLocks noGrp="1"/>
          </p:cNvSpPr>
          <p:nvPr>
            <p:ph type="ftr" sz="quarter" idx="11"/>
          </p:nvPr>
        </p:nvSpPr>
        <p:spPr/>
        <p:txBody>
          <a:bodyPr/>
          <a:lstStyle/>
          <a:p>
            <a:endParaRPr lang="da-DK"/>
          </a:p>
        </p:txBody>
      </p:sp>
      <p:sp>
        <p:nvSpPr>
          <p:cNvPr id="8" name="Slide Number Placeholder 7"/>
          <p:cNvSpPr>
            <a:spLocks noGrp="1"/>
          </p:cNvSpPr>
          <p:nvPr>
            <p:ph type="sldNum" sz="quarter" idx="12"/>
          </p:nvPr>
        </p:nvSpPr>
        <p:spPr/>
        <p:txBody>
          <a:bodyPr/>
          <a:lstStyle/>
          <a:p>
            <a:fld id="{DB7221BA-3B38-4355-AC28-D6CF480449D9}" type="slidenum">
              <a:rPr lang="da-DK" smtClean="0"/>
              <a:t>‹nr.›</a:t>
            </a:fld>
            <a:endParaRPr lang="da-DK"/>
          </a:p>
        </p:txBody>
      </p:sp>
    </p:spTree>
    <p:extLst>
      <p:ext uri="{BB962C8B-B14F-4D97-AF65-F5344CB8AC3E}">
        <p14:creationId xmlns:p14="http://schemas.microsoft.com/office/powerpoint/2010/main" val="197508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484B92-9FD7-4AB9-98AA-A3D1B4C6C61B}" type="datetimeFigureOut">
              <a:rPr lang="da-DK" smtClean="0"/>
              <a:t>29-05-2026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DB7221BA-3B38-4355-AC28-D6CF480449D9}" type="slidenum">
              <a:rPr lang="da-DK" smtClean="0"/>
              <a:t>‹nr.›</a:t>
            </a:fld>
            <a:endParaRPr lang="da-DK"/>
          </a:p>
        </p:txBody>
      </p:sp>
    </p:spTree>
    <p:extLst>
      <p:ext uri="{BB962C8B-B14F-4D97-AF65-F5344CB8AC3E}">
        <p14:creationId xmlns:p14="http://schemas.microsoft.com/office/powerpoint/2010/main" val="9604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da-DK"/>
              <a:t>Click to edit Master title style</a:t>
            </a:r>
            <a:endParaRPr lang="en-US"/>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Click to edit Master text styles</a:t>
            </a:r>
          </a:p>
        </p:txBody>
      </p:sp>
      <p:sp>
        <p:nvSpPr>
          <p:cNvPr id="8" name="Date Placeholder 7"/>
          <p:cNvSpPr>
            <a:spLocks noGrp="1"/>
          </p:cNvSpPr>
          <p:nvPr>
            <p:ph type="dt" sz="half" idx="10"/>
          </p:nvPr>
        </p:nvSpPr>
        <p:spPr/>
        <p:txBody>
          <a:bodyPr/>
          <a:lstStyle/>
          <a:p>
            <a:fld id="{34484B92-9FD7-4AB9-98AA-A3D1B4C6C61B}" type="datetimeFigureOut">
              <a:rPr lang="da-DK" smtClean="0"/>
              <a:t>29-05-2026</a:t>
            </a:fld>
            <a:endParaRPr lang="da-DK"/>
          </a:p>
        </p:txBody>
      </p:sp>
      <p:sp>
        <p:nvSpPr>
          <p:cNvPr id="9" name="Footer Placeholder 8"/>
          <p:cNvSpPr>
            <a:spLocks noGrp="1"/>
          </p:cNvSpPr>
          <p:nvPr>
            <p:ph type="ftr" sz="quarter" idx="11"/>
          </p:nvPr>
        </p:nvSpPr>
        <p:spPr/>
        <p:txBody>
          <a:bodyPr/>
          <a:lstStyle/>
          <a:p>
            <a:endParaRPr lang="da-DK"/>
          </a:p>
        </p:txBody>
      </p:sp>
      <p:sp>
        <p:nvSpPr>
          <p:cNvPr id="10" name="Slide Number Placeholder 9"/>
          <p:cNvSpPr>
            <a:spLocks noGrp="1"/>
          </p:cNvSpPr>
          <p:nvPr>
            <p:ph type="sldNum" sz="quarter" idx="12"/>
          </p:nvPr>
        </p:nvSpPr>
        <p:spPr/>
        <p:txBody>
          <a:bodyPr/>
          <a:lstStyle/>
          <a:p>
            <a:fld id="{DB7221BA-3B38-4355-AC28-D6CF480449D9}" type="slidenum">
              <a:rPr lang="da-DK" smtClean="0"/>
              <a:t>‹nr.›</a:t>
            </a:fld>
            <a:endParaRPr lang="da-DK"/>
          </a:p>
        </p:txBody>
      </p:sp>
    </p:spTree>
    <p:extLst>
      <p:ext uri="{BB962C8B-B14F-4D97-AF65-F5344CB8AC3E}">
        <p14:creationId xmlns:p14="http://schemas.microsoft.com/office/powerpoint/2010/main" val="26307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da-DK"/>
              <a:t>Click to edit Master title style</a:t>
            </a:r>
            <a:endParaRPr lang="en-US"/>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Click icon to add picture</a:t>
            </a:r>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Click to edit Master text styles</a:t>
            </a:r>
          </a:p>
        </p:txBody>
      </p:sp>
      <p:sp>
        <p:nvSpPr>
          <p:cNvPr id="8" name="Date Placeholder 7"/>
          <p:cNvSpPr>
            <a:spLocks noGrp="1"/>
          </p:cNvSpPr>
          <p:nvPr>
            <p:ph type="dt" sz="half" idx="10"/>
          </p:nvPr>
        </p:nvSpPr>
        <p:spPr/>
        <p:txBody>
          <a:bodyPr/>
          <a:lstStyle/>
          <a:p>
            <a:fld id="{34484B92-9FD7-4AB9-98AA-A3D1B4C6C61B}" type="datetimeFigureOut">
              <a:rPr lang="da-DK" smtClean="0"/>
              <a:t>29-05-2026</a:t>
            </a:fld>
            <a:endParaRPr lang="da-DK"/>
          </a:p>
        </p:txBody>
      </p:sp>
      <p:sp>
        <p:nvSpPr>
          <p:cNvPr id="9" name="Footer Placeholder 8"/>
          <p:cNvSpPr>
            <a:spLocks noGrp="1"/>
          </p:cNvSpPr>
          <p:nvPr>
            <p:ph type="ftr" sz="quarter" idx="11"/>
          </p:nvPr>
        </p:nvSpPr>
        <p:spPr>
          <a:xfrm>
            <a:off x="3499101" y="6356350"/>
            <a:ext cx="5911517" cy="365125"/>
          </a:xfrm>
        </p:spPr>
        <p:txBody>
          <a:bodyPr/>
          <a:lstStyle/>
          <a:p>
            <a:endParaRPr lang="da-DK"/>
          </a:p>
        </p:txBody>
      </p:sp>
      <p:sp>
        <p:nvSpPr>
          <p:cNvPr id="10" name="Slide Number Placeholder 9"/>
          <p:cNvSpPr>
            <a:spLocks noGrp="1"/>
          </p:cNvSpPr>
          <p:nvPr>
            <p:ph type="sldNum" sz="quarter" idx="12"/>
          </p:nvPr>
        </p:nvSpPr>
        <p:spPr/>
        <p:txBody>
          <a:bodyPr/>
          <a:lstStyle/>
          <a:p>
            <a:fld id="{DB7221BA-3B38-4355-AC28-D6CF480449D9}" type="slidenum">
              <a:rPr lang="da-DK" smtClean="0"/>
              <a:t>‹nr.›</a:t>
            </a:fld>
            <a:endParaRPr lang="da-DK"/>
          </a:p>
        </p:txBody>
      </p:sp>
    </p:spTree>
    <p:extLst>
      <p:ext uri="{BB962C8B-B14F-4D97-AF65-F5344CB8AC3E}">
        <p14:creationId xmlns:p14="http://schemas.microsoft.com/office/powerpoint/2010/main" val="750260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da-DK"/>
              <a:t>Click to edit Master title style</a:t>
            </a:r>
            <a:endParaRPr lang="en-US"/>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4484B92-9FD7-4AB9-98AA-A3D1B4C6C61B}" type="datetimeFigureOut">
              <a:rPr lang="da-DK" smtClean="0"/>
              <a:t>29-05-2026</a:t>
            </a:fld>
            <a:endParaRPr lang="da-DK"/>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da-DK"/>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B7221BA-3B38-4355-AC28-D6CF480449D9}" type="slidenum">
              <a:rPr lang="da-DK" smtClean="0"/>
              <a:t>‹nr.›</a:t>
            </a:fld>
            <a:endParaRPr lang="da-DK"/>
          </a:p>
        </p:txBody>
      </p:sp>
    </p:spTree>
    <p:extLst>
      <p:ext uri="{BB962C8B-B14F-4D97-AF65-F5344CB8AC3E}">
        <p14:creationId xmlns:p14="http://schemas.microsoft.com/office/powerpoint/2010/main" val="33303127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hyperlink" Target="http://www.censorsekretariatet.d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4.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hyperlink" Target="http://www.censorsekretariatet.d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D34E2-202C-4168-9894-B7236AA32825}"/>
              </a:ext>
            </a:extLst>
          </p:cNvPr>
          <p:cNvSpPr>
            <a:spLocks noGrp="1"/>
          </p:cNvSpPr>
          <p:nvPr>
            <p:ph type="ctrTitle"/>
          </p:nvPr>
        </p:nvSpPr>
        <p:spPr>
          <a:xfrm>
            <a:off x="667266" y="799167"/>
            <a:ext cx="7956886" cy="2951819"/>
          </a:xfrm>
        </p:spPr>
        <p:txBody>
          <a:bodyPr anchor="b">
            <a:normAutofit/>
          </a:bodyPr>
          <a:lstStyle/>
          <a:p>
            <a:pPr algn="ctr"/>
            <a:r>
              <a:rPr lang="da-DK" sz="5800" dirty="0"/>
              <a:t>Introduktion af </a:t>
            </a:r>
            <a:br>
              <a:rPr lang="da-DK" sz="5800" dirty="0"/>
            </a:br>
            <a:r>
              <a:rPr lang="da-DK" sz="5800" dirty="0"/>
              <a:t>Ny-beskikkede censorer</a:t>
            </a:r>
          </a:p>
        </p:txBody>
      </p:sp>
      <p:pic>
        <p:nvPicPr>
          <p:cNvPr id="4" name="Billede 3" descr="Beskrivelse: Beskrivelse: cid:image001.jpg@01CC5698.6E1772F0">
            <a:extLst>
              <a:ext uri="{FF2B5EF4-FFF2-40B4-BE49-F238E27FC236}">
                <a16:creationId xmlns:a16="http://schemas.microsoft.com/office/drawing/2014/main" id="{53C860F5-C72C-43AF-BC0C-61C1D0015EB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59382" y="6606540"/>
            <a:ext cx="1546860" cy="251460"/>
          </a:xfrm>
          <a:prstGeom prst="rect">
            <a:avLst/>
          </a:prstGeom>
          <a:noFill/>
          <a:ln>
            <a:noFill/>
          </a:ln>
        </p:spPr>
      </p:pic>
      <p:sp>
        <p:nvSpPr>
          <p:cNvPr id="3" name="Undertitel 2">
            <a:extLst>
              <a:ext uri="{FF2B5EF4-FFF2-40B4-BE49-F238E27FC236}">
                <a16:creationId xmlns:a16="http://schemas.microsoft.com/office/drawing/2014/main" id="{9C72259D-5AE7-472A-AA6F-E4AA7639D60A}"/>
              </a:ext>
            </a:extLst>
          </p:cNvPr>
          <p:cNvSpPr>
            <a:spLocks noGrp="1"/>
          </p:cNvSpPr>
          <p:nvPr>
            <p:ph type="subTitle" idx="1"/>
          </p:nvPr>
        </p:nvSpPr>
        <p:spPr>
          <a:xfrm>
            <a:off x="2124640" y="3719085"/>
            <a:ext cx="5714341" cy="525345"/>
          </a:xfrm>
        </p:spPr>
        <p:txBody>
          <a:bodyPr anchor="t">
            <a:normAutofit/>
          </a:bodyPr>
          <a:lstStyle/>
          <a:p>
            <a:r>
              <a:rPr lang="da-DK" sz="2400" dirty="0">
                <a:solidFill>
                  <a:schemeClr val="bg1"/>
                </a:solidFill>
              </a:rPr>
              <a:t>Erhvervsakademiernes Censorsekretariat</a:t>
            </a:r>
          </a:p>
        </p:txBody>
      </p:sp>
      <p:pic>
        <p:nvPicPr>
          <p:cNvPr id="45" name="Billede 44" descr="Et billede, der indeholder tekst, kort&#10;&#10;Automatisk genereret beskrivelse">
            <a:extLst>
              <a:ext uri="{FF2B5EF4-FFF2-40B4-BE49-F238E27FC236}">
                <a16:creationId xmlns:a16="http://schemas.microsoft.com/office/drawing/2014/main" id="{2CE6E29F-521F-48FD-AABB-F3921D5F1A4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06643" y="2116016"/>
            <a:ext cx="3185357" cy="1865741"/>
          </a:xfrm>
          <a:prstGeom prst="rect">
            <a:avLst/>
          </a:prstGeom>
        </p:spPr>
      </p:pic>
    </p:spTree>
    <p:extLst>
      <p:ext uri="{BB962C8B-B14F-4D97-AF65-F5344CB8AC3E}">
        <p14:creationId xmlns:p14="http://schemas.microsoft.com/office/powerpoint/2010/main" val="1363024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5CC34-2EC2-49A9-92C3-DE7E2CDBD7D7}"/>
              </a:ext>
            </a:extLst>
          </p:cNvPr>
          <p:cNvSpPr>
            <a:spLocks noGrp="1"/>
          </p:cNvSpPr>
          <p:nvPr>
            <p:ph type="title"/>
          </p:nvPr>
        </p:nvSpPr>
        <p:spPr>
          <a:xfrm>
            <a:off x="0" y="1128408"/>
            <a:ext cx="3274052" cy="4601183"/>
          </a:xfrm>
        </p:spPr>
        <p:txBody>
          <a:bodyPr/>
          <a:lstStyle/>
          <a:p>
            <a:pPr algn="ctr"/>
            <a:r>
              <a:rPr lang="da-DK" dirty="0"/>
              <a:t>Oplysninger fra institutionen</a:t>
            </a:r>
          </a:p>
        </p:txBody>
      </p:sp>
      <p:sp>
        <p:nvSpPr>
          <p:cNvPr id="3" name="Pladsholder til indhold 2">
            <a:extLst>
              <a:ext uri="{FF2B5EF4-FFF2-40B4-BE49-F238E27FC236}">
                <a16:creationId xmlns:a16="http://schemas.microsoft.com/office/drawing/2014/main" id="{26612307-3E86-4519-91E8-E3F5D5C40526}"/>
              </a:ext>
            </a:extLst>
          </p:cNvPr>
          <p:cNvSpPr>
            <a:spLocks noGrp="1"/>
          </p:cNvSpPr>
          <p:nvPr>
            <p:ph idx="1"/>
          </p:nvPr>
        </p:nvSpPr>
        <p:spPr/>
        <p:txBody>
          <a:bodyPr/>
          <a:lstStyle/>
          <a:p>
            <a:pPr marL="0" indent="0">
              <a:buNone/>
            </a:pPr>
            <a:endParaRPr lang="da-DK" dirty="0">
              <a:solidFill>
                <a:srgbClr val="002060"/>
              </a:solidFill>
            </a:endParaRPr>
          </a:p>
          <a:p>
            <a:endParaRPr lang="da-DK" dirty="0">
              <a:solidFill>
                <a:srgbClr val="002060"/>
              </a:solidFill>
            </a:endParaRPr>
          </a:p>
          <a:p>
            <a:endParaRPr lang="da-DK" dirty="0">
              <a:solidFill>
                <a:srgbClr val="002060"/>
              </a:solidFill>
            </a:endParaRPr>
          </a:p>
          <a:p>
            <a:endParaRPr lang="da-DK" dirty="0">
              <a:solidFill>
                <a:srgbClr val="002060"/>
              </a:solidFill>
            </a:endParaRPr>
          </a:p>
          <a:p>
            <a:endParaRPr lang="da-DK" dirty="0">
              <a:solidFill>
                <a:srgbClr val="002060"/>
              </a:solidFill>
            </a:endParaRPr>
          </a:p>
          <a:p>
            <a:endParaRPr lang="da-DK" dirty="0">
              <a:solidFill>
                <a:srgbClr val="002060"/>
              </a:solidFill>
            </a:endParaRPr>
          </a:p>
          <a:p>
            <a:endParaRPr lang="da-DK" dirty="0">
              <a:solidFill>
                <a:srgbClr val="002060"/>
              </a:solidFill>
            </a:endParaRPr>
          </a:p>
          <a:p>
            <a:endParaRPr lang="da-DK" dirty="0">
              <a:solidFill>
                <a:srgbClr val="002060"/>
              </a:solidFill>
            </a:endParaRPr>
          </a:p>
          <a:p>
            <a:endParaRPr lang="da-DK" dirty="0">
              <a:solidFill>
                <a:srgbClr val="002060"/>
              </a:solidFill>
            </a:endParaRPr>
          </a:p>
          <a:p>
            <a:r>
              <a:rPr lang="da-DK" dirty="0">
                <a:solidFill>
                  <a:srgbClr val="002060"/>
                </a:solidFill>
              </a:rPr>
              <a:t>Når censuren er tildelt er det vigtigt at man som censor er opmærksom på at modtage alle relevante oplysninger fra den eksamens afholdende institution</a:t>
            </a:r>
          </a:p>
        </p:txBody>
      </p:sp>
      <p:pic>
        <p:nvPicPr>
          <p:cNvPr id="3074" name="Picture 2" descr="Hvilke oplysninger skal man bruge i forbindelse med løn?">
            <a:extLst>
              <a:ext uri="{FF2B5EF4-FFF2-40B4-BE49-F238E27FC236}">
                <a16:creationId xmlns:a16="http://schemas.microsoft.com/office/drawing/2014/main" id="{566610C6-6A4B-48A6-997E-B7620517D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720" y="864108"/>
            <a:ext cx="2994057" cy="3925881"/>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a:extLst>
              <a:ext uri="{FF2B5EF4-FFF2-40B4-BE49-F238E27FC236}">
                <a16:creationId xmlns:a16="http://schemas.microsoft.com/office/drawing/2014/main" id="{1C0B3B7D-FD21-486C-937A-86838C00623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55723" y="1123836"/>
            <a:ext cx="2028745" cy="289235"/>
          </a:xfrm>
          <a:prstGeom prst="rect">
            <a:avLst/>
          </a:prstGeom>
          <a:noFill/>
          <a:ln>
            <a:noFill/>
          </a:ln>
        </p:spPr>
      </p:pic>
    </p:spTree>
    <p:extLst>
      <p:ext uri="{BB962C8B-B14F-4D97-AF65-F5344CB8AC3E}">
        <p14:creationId xmlns:p14="http://schemas.microsoft.com/office/powerpoint/2010/main" val="12571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A773-6B29-4F08-9814-BAFF15BD995D}"/>
              </a:ext>
            </a:extLst>
          </p:cNvPr>
          <p:cNvSpPr>
            <a:spLocks noGrp="1"/>
          </p:cNvSpPr>
          <p:nvPr>
            <p:ph type="title"/>
          </p:nvPr>
        </p:nvSpPr>
        <p:spPr>
          <a:xfrm>
            <a:off x="-39477" y="1123837"/>
            <a:ext cx="3567714" cy="4601183"/>
          </a:xfrm>
        </p:spPr>
        <p:txBody>
          <a:bodyPr/>
          <a:lstStyle/>
          <a:p>
            <a:pPr algn="ctr"/>
            <a:r>
              <a:rPr lang="da-DK" dirty="0">
                <a:solidFill>
                  <a:schemeClr val="bg1"/>
                </a:solidFill>
              </a:rPr>
              <a:t>Hvilke oplysninger modtager institutionen om dig som censor</a:t>
            </a:r>
          </a:p>
        </p:txBody>
      </p:sp>
      <p:sp>
        <p:nvSpPr>
          <p:cNvPr id="3" name="Content Placeholder 2">
            <a:extLst>
              <a:ext uri="{FF2B5EF4-FFF2-40B4-BE49-F238E27FC236}">
                <a16:creationId xmlns:a16="http://schemas.microsoft.com/office/drawing/2014/main" id="{68BFDFE2-5650-403E-B4FA-30662AF32F68}"/>
              </a:ext>
            </a:extLst>
          </p:cNvPr>
          <p:cNvSpPr>
            <a:spLocks noGrp="1"/>
          </p:cNvSpPr>
          <p:nvPr>
            <p:ph idx="1"/>
          </p:nvPr>
        </p:nvSpPr>
        <p:spPr>
          <a:xfrm>
            <a:off x="3528236" y="933131"/>
            <a:ext cx="5713417" cy="5892296"/>
          </a:xfrm>
        </p:spPr>
        <p:txBody>
          <a:bodyPr>
            <a:normAutofit/>
          </a:bodyPr>
          <a:lstStyle/>
          <a:p>
            <a:r>
              <a:rPr lang="da-DK" dirty="0">
                <a:solidFill>
                  <a:srgbClr val="002060"/>
                </a:solidFill>
              </a:rPr>
              <a:t>Hvilke oplysninger medgår til uddannelsesinstitutionen i forbindelse med en allokering</a:t>
            </a:r>
          </a:p>
          <a:p>
            <a:pPr lvl="1"/>
            <a:endParaRPr lang="da-DK" dirty="0"/>
          </a:p>
        </p:txBody>
      </p:sp>
      <p:grpSp>
        <p:nvGrpSpPr>
          <p:cNvPr id="4" name="Gruppe 3">
            <a:extLst>
              <a:ext uri="{FF2B5EF4-FFF2-40B4-BE49-F238E27FC236}">
                <a16:creationId xmlns:a16="http://schemas.microsoft.com/office/drawing/2014/main" id="{D3E45BF8-A45A-4DD0-B80A-C34ECBC499D9}"/>
              </a:ext>
            </a:extLst>
          </p:cNvPr>
          <p:cNvGrpSpPr/>
          <p:nvPr/>
        </p:nvGrpSpPr>
        <p:grpSpPr>
          <a:xfrm>
            <a:off x="558367" y="4357319"/>
            <a:ext cx="2372025" cy="1465898"/>
            <a:chOff x="9870943" y="2831554"/>
            <a:chExt cx="2372025" cy="1465898"/>
          </a:xfrm>
        </p:grpSpPr>
        <p:pic>
          <p:nvPicPr>
            <p:cNvPr id="5" name="Billede 4">
              <a:extLst>
                <a:ext uri="{FF2B5EF4-FFF2-40B4-BE49-F238E27FC236}">
                  <a16:creationId xmlns:a16="http://schemas.microsoft.com/office/drawing/2014/main" id="{1126E1D3-6B0F-4CEF-8D9F-309DED567036}"/>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70943" y="2831554"/>
              <a:ext cx="2372025" cy="1465898"/>
            </a:xfrm>
            <a:prstGeom prst="rect">
              <a:avLst/>
            </a:prstGeom>
          </p:spPr>
        </p:pic>
        <p:sp>
          <p:nvSpPr>
            <p:cNvPr id="6" name="Tekstfelt 5">
              <a:extLst>
                <a:ext uri="{FF2B5EF4-FFF2-40B4-BE49-F238E27FC236}">
                  <a16:creationId xmlns:a16="http://schemas.microsoft.com/office/drawing/2014/main" id="{02369798-13A2-4066-BEDA-B1DB2B5D4351}"/>
                </a:ext>
              </a:extLst>
            </p:cNvPr>
            <p:cNvSpPr txBox="1"/>
            <p:nvPr userDrawn="1"/>
          </p:nvSpPr>
          <p:spPr>
            <a:xfrm>
              <a:off x="10485754" y="3833255"/>
              <a:ext cx="1351570" cy="369332"/>
            </a:xfrm>
            <a:prstGeom prst="rect">
              <a:avLst/>
            </a:prstGeom>
            <a:noFill/>
          </p:spPr>
          <p:txBody>
            <a:bodyPr wrap="square" rtlCol="0">
              <a:spAutoFit/>
            </a:bodyPr>
            <a:lstStyle/>
            <a:p>
              <a:r>
                <a:rPr lang="da-DK" dirty="0">
                  <a:solidFill>
                    <a:schemeClr val="accent1">
                      <a:lumMod val="50000"/>
                    </a:schemeClr>
                  </a:solidFill>
                </a:rPr>
                <a:t>Censorerne</a:t>
              </a:r>
            </a:p>
          </p:txBody>
        </p:sp>
      </p:grpSp>
      <p:pic>
        <p:nvPicPr>
          <p:cNvPr id="5122" name="Picture 2" descr="Fakta Key Viser Ægte oplysninger og ... | Stock foto | Colourbox">
            <a:extLst>
              <a:ext uri="{FF2B5EF4-FFF2-40B4-BE49-F238E27FC236}">
                <a16:creationId xmlns:a16="http://schemas.microsoft.com/office/drawing/2014/main" id="{7413D117-DD05-4F40-B857-0F652AE63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5723" y="3870592"/>
            <a:ext cx="234315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0" name="Billede 9">
            <a:extLst>
              <a:ext uri="{FF2B5EF4-FFF2-40B4-BE49-F238E27FC236}">
                <a16:creationId xmlns:a16="http://schemas.microsoft.com/office/drawing/2014/main" id="{0CB1FBF1-958F-4447-83F9-2AE73BF7A93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155723" y="1123836"/>
            <a:ext cx="2028745" cy="289235"/>
          </a:xfrm>
          <a:prstGeom prst="rect">
            <a:avLst/>
          </a:prstGeom>
          <a:noFill/>
          <a:ln>
            <a:noFill/>
          </a:ln>
        </p:spPr>
      </p:pic>
    </p:spTree>
    <p:extLst>
      <p:ext uri="{BB962C8B-B14F-4D97-AF65-F5344CB8AC3E}">
        <p14:creationId xmlns:p14="http://schemas.microsoft.com/office/powerpoint/2010/main" val="11507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6C29E-00E2-4C9C-BAE1-0CEFBEA4CD60}"/>
              </a:ext>
            </a:extLst>
          </p:cNvPr>
          <p:cNvSpPr>
            <a:spLocks noGrp="1"/>
          </p:cNvSpPr>
          <p:nvPr>
            <p:ph type="title"/>
          </p:nvPr>
        </p:nvSpPr>
        <p:spPr>
          <a:xfrm>
            <a:off x="111152" y="1123837"/>
            <a:ext cx="3284179" cy="4601183"/>
          </a:xfrm>
        </p:spPr>
        <p:txBody>
          <a:bodyPr/>
          <a:lstStyle/>
          <a:p>
            <a:r>
              <a:rPr lang="da-DK"/>
              <a:t>Censorkorpsets sammensætning</a:t>
            </a:r>
            <a:br>
              <a:rPr lang="da-DK"/>
            </a:br>
            <a:endParaRPr lang="da-DK" sz="1600"/>
          </a:p>
        </p:txBody>
      </p:sp>
      <p:sp>
        <p:nvSpPr>
          <p:cNvPr id="3" name="Pladsholder til indhold 2">
            <a:extLst>
              <a:ext uri="{FF2B5EF4-FFF2-40B4-BE49-F238E27FC236}">
                <a16:creationId xmlns:a16="http://schemas.microsoft.com/office/drawing/2014/main" id="{693D053C-9EE5-4416-9221-2BF0EC9CAC9A}"/>
              </a:ext>
            </a:extLst>
          </p:cNvPr>
          <p:cNvSpPr>
            <a:spLocks noGrp="1"/>
          </p:cNvSpPr>
          <p:nvPr>
            <p:ph idx="1"/>
          </p:nvPr>
        </p:nvSpPr>
        <p:spPr>
          <a:xfrm>
            <a:off x="3565787" y="1123837"/>
            <a:ext cx="7455897" cy="1260348"/>
          </a:xfrm>
        </p:spPr>
        <p:txBody>
          <a:bodyPr/>
          <a:lstStyle/>
          <a:p>
            <a:r>
              <a:rPr lang="da-DK" dirty="0">
                <a:solidFill>
                  <a:srgbClr val="002060"/>
                </a:solidFill>
              </a:rPr>
              <a:t>Hvad skal censorformandskaberne tage højde for når de sammensætter censorkorpset?</a:t>
            </a:r>
          </a:p>
        </p:txBody>
      </p:sp>
      <p:grpSp>
        <p:nvGrpSpPr>
          <p:cNvPr id="6" name="Gruppe 5">
            <a:extLst>
              <a:ext uri="{FF2B5EF4-FFF2-40B4-BE49-F238E27FC236}">
                <a16:creationId xmlns:a16="http://schemas.microsoft.com/office/drawing/2014/main" id="{7A67503B-DBD4-416A-BE80-DC0059996C06}"/>
              </a:ext>
            </a:extLst>
          </p:cNvPr>
          <p:cNvGrpSpPr/>
          <p:nvPr/>
        </p:nvGrpSpPr>
        <p:grpSpPr>
          <a:xfrm>
            <a:off x="567228" y="4130937"/>
            <a:ext cx="2372025" cy="1465898"/>
            <a:chOff x="9870943" y="2831554"/>
            <a:chExt cx="2372025" cy="1465898"/>
          </a:xfrm>
        </p:grpSpPr>
        <p:pic>
          <p:nvPicPr>
            <p:cNvPr id="7" name="Billede 6">
              <a:extLst>
                <a:ext uri="{FF2B5EF4-FFF2-40B4-BE49-F238E27FC236}">
                  <a16:creationId xmlns:a16="http://schemas.microsoft.com/office/drawing/2014/main" id="{05BEFD0C-0193-4767-A3FF-450886C95437}"/>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70943" y="2831554"/>
              <a:ext cx="2372025" cy="1465898"/>
            </a:xfrm>
            <a:prstGeom prst="rect">
              <a:avLst/>
            </a:prstGeom>
          </p:spPr>
        </p:pic>
        <p:sp>
          <p:nvSpPr>
            <p:cNvPr id="8" name="Tekstfelt 7">
              <a:extLst>
                <a:ext uri="{FF2B5EF4-FFF2-40B4-BE49-F238E27FC236}">
                  <a16:creationId xmlns:a16="http://schemas.microsoft.com/office/drawing/2014/main" id="{7BE6F1CC-D6C4-42B2-92CE-433FAE8A5F05}"/>
                </a:ext>
              </a:extLst>
            </p:cNvPr>
            <p:cNvSpPr txBox="1"/>
            <p:nvPr userDrawn="1"/>
          </p:nvSpPr>
          <p:spPr>
            <a:xfrm>
              <a:off x="10485754" y="3833255"/>
              <a:ext cx="1351570" cy="369332"/>
            </a:xfrm>
            <a:prstGeom prst="rect">
              <a:avLst/>
            </a:prstGeom>
            <a:noFill/>
          </p:spPr>
          <p:txBody>
            <a:bodyPr wrap="square" rtlCol="0">
              <a:spAutoFit/>
            </a:bodyPr>
            <a:lstStyle/>
            <a:p>
              <a:r>
                <a:rPr lang="da-DK" dirty="0">
                  <a:solidFill>
                    <a:schemeClr val="accent1">
                      <a:lumMod val="50000"/>
                    </a:schemeClr>
                  </a:solidFill>
                </a:rPr>
                <a:t>Censorerne</a:t>
              </a:r>
            </a:p>
          </p:txBody>
        </p:sp>
      </p:grpSp>
      <p:pic>
        <p:nvPicPr>
          <p:cNvPr id="4098" name="Picture 2" descr="Hvordan bliver man censor? Guide til Danmark">
            <a:extLst>
              <a:ext uri="{FF2B5EF4-FFF2-40B4-BE49-F238E27FC236}">
                <a16:creationId xmlns:a16="http://schemas.microsoft.com/office/drawing/2014/main" id="{2EDBF2CF-A89C-443C-BFB2-0D8BED28B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407" y="2387541"/>
            <a:ext cx="5197199" cy="348679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lede 10">
            <a:extLst>
              <a:ext uri="{FF2B5EF4-FFF2-40B4-BE49-F238E27FC236}">
                <a16:creationId xmlns:a16="http://schemas.microsoft.com/office/drawing/2014/main" id="{2DF2C7D5-EFBE-4D64-91BF-E509A5E6543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155723" y="1123836"/>
            <a:ext cx="2028745" cy="289235"/>
          </a:xfrm>
          <a:prstGeom prst="rect">
            <a:avLst/>
          </a:prstGeom>
          <a:noFill/>
          <a:ln>
            <a:noFill/>
          </a:ln>
        </p:spPr>
      </p:pic>
    </p:spTree>
    <p:extLst>
      <p:ext uri="{BB962C8B-B14F-4D97-AF65-F5344CB8AC3E}">
        <p14:creationId xmlns:p14="http://schemas.microsoft.com/office/powerpoint/2010/main" val="230599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84430-C206-4DEA-8DB7-2A8C5F7DF83A}"/>
              </a:ext>
            </a:extLst>
          </p:cNvPr>
          <p:cNvSpPr>
            <a:spLocks noGrp="1"/>
          </p:cNvSpPr>
          <p:nvPr>
            <p:ph type="title"/>
          </p:nvPr>
        </p:nvSpPr>
        <p:spPr/>
        <p:txBody>
          <a:bodyPr/>
          <a:lstStyle/>
          <a:p>
            <a:pPr algn="ctr"/>
            <a:r>
              <a:rPr lang="da-DK"/>
              <a:t>Censorkorpset- </a:t>
            </a:r>
            <a:r>
              <a:rPr lang="da-DK" sz="2000"/>
              <a:t>En censor skal have</a:t>
            </a:r>
          </a:p>
        </p:txBody>
      </p:sp>
      <p:sp>
        <p:nvSpPr>
          <p:cNvPr id="3" name="Pladsholder til indhold 2">
            <a:extLst>
              <a:ext uri="{FF2B5EF4-FFF2-40B4-BE49-F238E27FC236}">
                <a16:creationId xmlns:a16="http://schemas.microsoft.com/office/drawing/2014/main" id="{F2BCD7D7-E25C-41DE-B85B-EFDB6D24356C}"/>
              </a:ext>
            </a:extLst>
          </p:cNvPr>
          <p:cNvSpPr>
            <a:spLocks noGrp="1"/>
          </p:cNvSpPr>
          <p:nvPr>
            <p:ph idx="1"/>
          </p:nvPr>
        </p:nvSpPr>
        <p:spPr>
          <a:xfrm>
            <a:off x="3527483" y="2847171"/>
            <a:ext cx="6829928" cy="3303648"/>
          </a:xfrm>
        </p:spPr>
        <p:txBody>
          <a:bodyPr/>
          <a:lstStyle/>
          <a:p>
            <a:r>
              <a:rPr lang="da-DK" dirty="0">
                <a:solidFill>
                  <a:srgbClr val="002060"/>
                </a:solidFill>
              </a:rPr>
              <a:t>Indgående og aktuel kendskab</a:t>
            </a:r>
          </a:p>
          <a:p>
            <a:r>
              <a:rPr lang="da-DK" dirty="0">
                <a:solidFill>
                  <a:srgbClr val="002060"/>
                </a:solidFill>
              </a:rPr>
              <a:t>Specifik kompetence</a:t>
            </a:r>
          </a:p>
          <a:p>
            <a:r>
              <a:rPr lang="da-DK" dirty="0">
                <a:solidFill>
                  <a:srgbClr val="002060"/>
                </a:solidFill>
              </a:rPr>
              <a:t>Aktuel viden om uddannelsens anvendelsesmuligheder</a:t>
            </a:r>
          </a:p>
          <a:p>
            <a:endParaRPr lang="da-DK" dirty="0"/>
          </a:p>
        </p:txBody>
      </p:sp>
      <p:grpSp>
        <p:nvGrpSpPr>
          <p:cNvPr id="5" name="Gruppe 4">
            <a:extLst>
              <a:ext uri="{FF2B5EF4-FFF2-40B4-BE49-F238E27FC236}">
                <a16:creationId xmlns:a16="http://schemas.microsoft.com/office/drawing/2014/main" id="{CCBA5E85-2C15-4977-8AA6-3C9AD0D47948}"/>
              </a:ext>
            </a:extLst>
          </p:cNvPr>
          <p:cNvGrpSpPr/>
          <p:nvPr/>
        </p:nvGrpSpPr>
        <p:grpSpPr>
          <a:xfrm>
            <a:off x="540647" y="4150576"/>
            <a:ext cx="2372025" cy="1465898"/>
            <a:chOff x="9870943" y="2831554"/>
            <a:chExt cx="2372025" cy="1465898"/>
          </a:xfrm>
        </p:grpSpPr>
        <p:pic>
          <p:nvPicPr>
            <p:cNvPr id="6" name="Billede 5">
              <a:extLst>
                <a:ext uri="{FF2B5EF4-FFF2-40B4-BE49-F238E27FC236}">
                  <a16:creationId xmlns:a16="http://schemas.microsoft.com/office/drawing/2014/main" id="{8AB510C6-3E07-4B0E-B489-2E0711827C6B}"/>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70943" y="2831554"/>
              <a:ext cx="2372025" cy="1465898"/>
            </a:xfrm>
            <a:prstGeom prst="rect">
              <a:avLst/>
            </a:prstGeom>
          </p:spPr>
        </p:pic>
        <p:sp>
          <p:nvSpPr>
            <p:cNvPr id="7" name="Tekstfelt 6">
              <a:extLst>
                <a:ext uri="{FF2B5EF4-FFF2-40B4-BE49-F238E27FC236}">
                  <a16:creationId xmlns:a16="http://schemas.microsoft.com/office/drawing/2014/main" id="{1077F52B-CCEE-43D9-AC52-E55A55D32075}"/>
                </a:ext>
              </a:extLst>
            </p:cNvPr>
            <p:cNvSpPr txBox="1"/>
            <p:nvPr userDrawn="1"/>
          </p:nvSpPr>
          <p:spPr>
            <a:xfrm>
              <a:off x="10485754" y="3833255"/>
              <a:ext cx="1351570" cy="369332"/>
            </a:xfrm>
            <a:prstGeom prst="rect">
              <a:avLst/>
            </a:prstGeom>
            <a:noFill/>
          </p:spPr>
          <p:txBody>
            <a:bodyPr wrap="square" rtlCol="0">
              <a:spAutoFit/>
            </a:bodyPr>
            <a:lstStyle/>
            <a:p>
              <a:r>
                <a:rPr lang="da-DK" dirty="0">
                  <a:solidFill>
                    <a:schemeClr val="accent1">
                      <a:lumMod val="50000"/>
                    </a:schemeClr>
                  </a:solidFill>
                </a:rPr>
                <a:t>Censorerne</a:t>
              </a:r>
            </a:p>
          </p:txBody>
        </p:sp>
      </p:grpSp>
      <p:pic>
        <p:nvPicPr>
          <p:cNvPr id="11" name="Billede 10">
            <a:extLst>
              <a:ext uri="{FF2B5EF4-FFF2-40B4-BE49-F238E27FC236}">
                <a16:creationId xmlns:a16="http://schemas.microsoft.com/office/drawing/2014/main" id="{A9E75564-78EA-4821-9632-37928BEC94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7775" y="323273"/>
            <a:ext cx="4767948" cy="2979968"/>
          </a:xfrm>
          <a:prstGeom prst="rect">
            <a:avLst/>
          </a:prstGeom>
        </p:spPr>
      </p:pic>
      <p:pic>
        <p:nvPicPr>
          <p:cNvPr id="9" name="Billede 8">
            <a:extLst>
              <a:ext uri="{FF2B5EF4-FFF2-40B4-BE49-F238E27FC236}">
                <a16:creationId xmlns:a16="http://schemas.microsoft.com/office/drawing/2014/main" id="{75AB0747-07F3-4CC3-AD92-A00161B028B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155723" y="1123836"/>
            <a:ext cx="2028745" cy="289235"/>
          </a:xfrm>
          <a:prstGeom prst="rect">
            <a:avLst/>
          </a:prstGeom>
          <a:noFill/>
          <a:ln>
            <a:noFill/>
          </a:ln>
        </p:spPr>
      </p:pic>
    </p:spTree>
    <p:extLst>
      <p:ext uri="{BB962C8B-B14F-4D97-AF65-F5344CB8AC3E}">
        <p14:creationId xmlns:p14="http://schemas.microsoft.com/office/powerpoint/2010/main" val="1509051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2880AC-1E72-4D64-8623-85BD867B9143}"/>
              </a:ext>
            </a:extLst>
          </p:cNvPr>
          <p:cNvSpPr>
            <a:spLocks noGrp="1"/>
          </p:cNvSpPr>
          <p:nvPr>
            <p:ph type="title"/>
          </p:nvPr>
        </p:nvSpPr>
        <p:spPr/>
        <p:txBody>
          <a:bodyPr/>
          <a:lstStyle/>
          <a:p>
            <a:r>
              <a:rPr lang="da-DK"/>
              <a:t>Censorkorpset</a:t>
            </a:r>
            <a:br>
              <a:rPr lang="da-DK"/>
            </a:br>
            <a:r>
              <a:rPr lang="da-DK" sz="2000"/>
              <a:t>- En beskikket censor skal</a:t>
            </a:r>
          </a:p>
        </p:txBody>
      </p:sp>
      <p:sp>
        <p:nvSpPr>
          <p:cNvPr id="3" name="Pladsholder til indhold 2">
            <a:extLst>
              <a:ext uri="{FF2B5EF4-FFF2-40B4-BE49-F238E27FC236}">
                <a16:creationId xmlns:a16="http://schemas.microsoft.com/office/drawing/2014/main" id="{E723E987-AD7F-4444-824C-90747576D8CD}"/>
              </a:ext>
            </a:extLst>
          </p:cNvPr>
          <p:cNvSpPr>
            <a:spLocks noGrp="1"/>
          </p:cNvSpPr>
          <p:nvPr>
            <p:ph idx="1"/>
          </p:nvPr>
        </p:nvSpPr>
        <p:spPr>
          <a:xfrm>
            <a:off x="4069863" y="2249252"/>
            <a:ext cx="4221819" cy="4939506"/>
          </a:xfrm>
        </p:spPr>
        <p:txBody>
          <a:bodyPr/>
          <a:lstStyle/>
          <a:p>
            <a:r>
              <a:rPr lang="da-DK" dirty="0">
                <a:solidFill>
                  <a:srgbClr val="002060"/>
                </a:solidFill>
              </a:rPr>
              <a:t>Virke som censor ved de eksterne prøver</a:t>
            </a:r>
          </a:p>
          <a:p>
            <a:r>
              <a:rPr lang="da-DK" dirty="0">
                <a:solidFill>
                  <a:srgbClr val="002060"/>
                </a:solidFill>
              </a:rPr>
              <a:t>Afgive en censorrapport</a:t>
            </a:r>
          </a:p>
          <a:p>
            <a:r>
              <a:rPr lang="da-DK" dirty="0">
                <a:solidFill>
                  <a:srgbClr val="002060"/>
                </a:solidFill>
              </a:rPr>
              <a:t>Medvirke ved behandling af klager </a:t>
            </a:r>
          </a:p>
          <a:p>
            <a:endParaRPr lang="da-DK" dirty="0"/>
          </a:p>
        </p:txBody>
      </p:sp>
      <p:grpSp>
        <p:nvGrpSpPr>
          <p:cNvPr id="6" name="Gruppe 5">
            <a:extLst>
              <a:ext uri="{FF2B5EF4-FFF2-40B4-BE49-F238E27FC236}">
                <a16:creationId xmlns:a16="http://schemas.microsoft.com/office/drawing/2014/main" id="{7FD6E4E7-9A83-4313-9225-31D3F27087D0}"/>
              </a:ext>
            </a:extLst>
          </p:cNvPr>
          <p:cNvGrpSpPr/>
          <p:nvPr/>
        </p:nvGrpSpPr>
        <p:grpSpPr>
          <a:xfrm>
            <a:off x="540647" y="4259122"/>
            <a:ext cx="2372025" cy="1465898"/>
            <a:chOff x="9870943" y="2831554"/>
            <a:chExt cx="2372025" cy="1465898"/>
          </a:xfrm>
        </p:grpSpPr>
        <p:pic>
          <p:nvPicPr>
            <p:cNvPr id="7" name="Billede 6">
              <a:extLst>
                <a:ext uri="{FF2B5EF4-FFF2-40B4-BE49-F238E27FC236}">
                  <a16:creationId xmlns:a16="http://schemas.microsoft.com/office/drawing/2014/main" id="{4AE40216-105C-4845-B1D1-00A43E5919B7}"/>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70943" y="2831554"/>
              <a:ext cx="2372025" cy="1465898"/>
            </a:xfrm>
            <a:prstGeom prst="rect">
              <a:avLst/>
            </a:prstGeom>
          </p:spPr>
        </p:pic>
        <p:sp>
          <p:nvSpPr>
            <p:cNvPr id="8" name="Tekstfelt 7">
              <a:extLst>
                <a:ext uri="{FF2B5EF4-FFF2-40B4-BE49-F238E27FC236}">
                  <a16:creationId xmlns:a16="http://schemas.microsoft.com/office/drawing/2014/main" id="{6C1DF380-2D49-42A1-864B-49DEFC23BEA0}"/>
                </a:ext>
              </a:extLst>
            </p:cNvPr>
            <p:cNvSpPr txBox="1"/>
            <p:nvPr userDrawn="1"/>
          </p:nvSpPr>
          <p:spPr>
            <a:xfrm>
              <a:off x="10485754" y="3833255"/>
              <a:ext cx="1351570" cy="369332"/>
            </a:xfrm>
            <a:prstGeom prst="rect">
              <a:avLst/>
            </a:prstGeom>
            <a:noFill/>
          </p:spPr>
          <p:txBody>
            <a:bodyPr wrap="square" rtlCol="0">
              <a:spAutoFit/>
            </a:bodyPr>
            <a:lstStyle/>
            <a:p>
              <a:r>
                <a:rPr lang="da-DK" dirty="0">
                  <a:solidFill>
                    <a:schemeClr val="accent1">
                      <a:lumMod val="50000"/>
                    </a:schemeClr>
                  </a:solidFill>
                </a:rPr>
                <a:t>Censorerne</a:t>
              </a:r>
            </a:p>
          </p:txBody>
        </p:sp>
      </p:grpSp>
      <p:pic>
        <p:nvPicPr>
          <p:cNvPr id="10" name="Billede 9" descr="Et billede, der indeholder clipart&#10;&#10;Automatisk genereret beskrivelse">
            <a:extLst>
              <a:ext uri="{FF2B5EF4-FFF2-40B4-BE49-F238E27FC236}">
                <a16:creationId xmlns:a16="http://schemas.microsoft.com/office/drawing/2014/main" id="{4854E966-66EB-40E1-87C0-BDAFB15BD231}"/>
              </a:ext>
            </a:extLst>
          </p:cNvPr>
          <p:cNvPicPr>
            <a:picLocks noChangeAspect="1"/>
          </p:cNvPicPr>
          <p:nvPr/>
        </p:nvPicPr>
        <p:blipFill rotWithShape="1">
          <a:blip r:embed="rId4">
            <a:extLst>
              <a:ext uri="{28A0092B-C50C-407E-A947-70E740481C1C}">
                <a14:useLocalDpi xmlns:a14="http://schemas.microsoft.com/office/drawing/2010/main" val="0"/>
              </a:ext>
            </a:extLst>
          </a:blip>
          <a:srcRect l="14366" r="9073"/>
          <a:stretch/>
        </p:blipFill>
        <p:spPr>
          <a:xfrm>
            <a:off x="4069863" y="1533545"/>
            <a:ext cx="4876800" cy="2196491"/>
          </a:xfrm>
          <a:prstGeom prst="rect">
            <a:avLst/>
          </a:prstGeom>
        </p:spPr>
      </p:pic>
      <p:pic>
        <p:nvPicPr>
          <p:cNvPr id="9" name="Billede 8">
            <a:extLst>
              <a:ext uri="{FF2B5EF4-FFF2-40B4-BE49-F238E27FC236}">
                <a16:creationId xmlns:a16="http://schemas.microsoft.com/office/drawing/2014/main" id="{E172CDFD-9805-4DD9-8586-E5AF7AFEB58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155723" y="1123836"/>
            <a:ext cx="2028745" cy="289235"/>
          </a:xfrm>
          <a:prstGeom prst="rect">
            <a:avLst/>
          </a:prstGeom>
          <a:noFill/>
          <a:ln>
            <a:noFill/>
          </a:ln>
        </p:spPr>
      </p:pic>
    </p:spTree>
    <p:extLst>
      <p:ext uri="{BB962C8B-B14F-4D97-AF65-F5344CB8AC3E}">
        <p14:creationId xmlns:p14="http://schemas.microsoft.com/office/powerpoint/2010/main" val="4237262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B06DD-B502-4CA9-8DC3-F423D537815E}"/>
              </a:ext>
            </a:extLst>
          </p:cNvPr>
          <p:cNvSpPr>
            <a:spLocks noGrp="1"/>
          </p:cNvSpPr>
          <p:nvPr>
            <p:ph type="title"/>
          </p:nvPr>
        </p:nvSpPr>
        <p:spPr/>
        <p:txBody>
          <a:bodyPr/>
          <a:lstStyle/>
          <a:p>
            <a:r>
              <a:rPr lang="da-DK" dirty="0"/>
              <a:t>Censorkorpset</a:t>
            </a:r>
            <a:br>
              <a:rPr lang="da-DK" dirty="0"/>
            </a:br>
            <a:r>
              <a:rPr lang="da-DK" dirty="0"/>
              <a:t>- </a:t>
            </a:r>
            <a:r>
              <a:rPr lang="da-DK" sz="2000" dirty="0"/>
              <a:t>Censors rolle</a:t>
            </a:r>
          </a:p>
        </p:txBody>
      </p:sp>
      <p:sp>
        <p:nvSpPr>
          <p:cNvPr id="3" name="Pladsholder til indhold 2">
            <a:extLst>
              <a:ext uri="{FF2B5EF4-FFF2-40B4-BE49-F238E27FC236}">
                <a16:creationId xmlns:a16="http://schemas.microsoft.com/office/drawing/2014/main" id="{B562AABB-AA07-4183-AD81-293448C2EB67}"/>
              </a:ext>
            </a:extLst>
          </p:cNvPr>
          <p:cNvSpPr>
            <a:spLocks noGrp="1"/>
          </p:cNvSpPr>
          <p:nvPr>
            <p:ph idx="1"/>
          </p:nvPr>
        </p:nvSpPr>
        <p:spPr>
          <a:xfrm>
            <a:off x="3488129" y="864108"/>
            <a:ext cx="5503472" cy="4059584"/>
          </a:xfrm>
        </p:spPr>
        <p:txBody>
          <a:bodyPr>
            <a:normAutofit/>
          </a:bodyPr>
          <a:lstStyle/>
          <a:p>
            <a:r>
              <a:rPr lang="da-DK" dirty="0">
                <a:solidFill>
                  <a:srgbClr val="002060"/>
                </a:solidFill>
              </a:rPr>
              <a:t>Påse, at prøverne er i overensstemmelse med fastsatte mål og efter gældende regler</a:t>
            </a:r>
          </a:p>
          <a:p>
            <a:r>
              <a:rPr lang="da-DK" dirty="0">
                <a:solidFill>
                  <a:srgbClr val="002060"/>
                </a:solidFill>
              </a:rPr>
              <a:t>Sikre at de studerende får en fair eksamen</a:t>
            </a:r>
          </a:p>
          <a:p>
            <a:r>
              <a:rPr lang="da-DK" dirty="0">
                <a:solidFill>
                  <a:srgbClr val="002060"/>
                </a:solidFill>
              </a:rPr>
              <a:t>Tage notater </a:t>
            </a:r>
          </a:p>
          <a:p>
            <a:r>
              <a:rPr lang="da-DK" dirty="0">
                <a:solidFill>
                  <a:srgbClr val="002060"/>
                </a:solidFill>
              </a:rPr>
              <a:t>Forvaltningslovens bestemmelser om inhabilitet og tavshedspligt</a:t>
            </a:r>
          </a:p>
          <a:p>
            <a:endParaRPr lang="da-DK" dirty="0"/>
          </a:p>
        </p:txBody>
      </p:sp>
      <p:grpSp>
        <p:nvGrpSpPr>
          <p:cNvPr id="6" name="Gruppe 5">
            <a:extLst>
              <a:ext uri="{FF2B5EF4-FFF2-40B4-BE49-F238E27FC236}">
                <a16:creationId xmlns:a16="http://schemas.microsoft.com/office/drawing/2014/main" id="{525EC123-BA97-42AD-B404-669145E96B3B}"/>
              </a:ext>
            </a:extLst>
          </p:cNvPr>
          <p:cNvGrpSpPr/>
          <p:nvPr/>
        </p:nvGrpSpPr>
        <p:grpSpPr>
          <a:xfrm>
            <a:off x="540647" y="4190285"/>
            <a:ext cx="2372025" cy="1465898"/>
            <a:chOff x="9870943" y="2831554"/>
            <a:chExt cx="2372025" cy="1465898"/>
          </a:xfrm>
        </p:grpSpPr>
        <p:pic>
          <p:nvPicPr>
            <p:cNvPr id="7" name="Billede 6">
              <a:extLst>
                <a:ext uri="{FF2B5EF4-FFF2-40B4-BE49-F238E27FC236}">
                  <a16:creationId xmlns:a16="http://schemas.microsoft.com/office/drawing/2014/main" id="{C7DFA4D9-A687-415B-AE6C-9D1CDF87B218}"/>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70943" y="2831554"/>
              <a:ext cx="2372025" cy="1465898"/>
            </a:xfrm>
            <a:prstGeom prst="rect">
              <a:avLst/>
            </a:prstGeom>
          </p:spPr>
        </p:pic>
        <p:sp>
          <p:nvSpPr>
            <p:cNvPr id="8" name="Tekstfelt 7">
              <a:extLst>
                <a:ext uri="{FF2B5EF4-FFF2-40B4-BE49-F238E27FC236}">
                  <a16:creationId xmlns:a16="http://schemas.microsoft.com/office/drawing/2014/main" id="{8F0CABC6-B9D3-4386-B87F-879F530A20A0}"/>
                </a:ext>
              </a:extLst>
            </p:cNvPr>
            <p:cNvSpPr txBox="1"/>
            <p:nvPr userDrawn="1"/>
          </p:nvSpPr>
          <p:spPr>
            <a:xfrm>
              <a:off x="10485754" y="3833255"/>
              <a:ext cx="1351570" cy="369332"/>
            </a:xfrm>
            <a:prstGeom prst="rect">
              <a:avLst/>
            </a:prstGeom>
            <a:noFill/>
          </p:spPr>
          <p:txBody>
            <a:bodyPr wrap="square" rtlCol="0">
              <a:spAutoFit/>
            </a:bodyPr>
            <a:lstStyle/>
            <a:p>
              <a:r>
                <a:rPr lang="da-DK" dirty="0">
                  <a:solidFill>
                    <a:schemeClr val="accent1">
                      <a:lumMod val="50000"/>
                    </a:schemeClr>
                  </a:solidFill>
                </a:rPr>
                <a:t>Censorerne</a:t>
              </a:r>
            </a:p>
          </p:txBody>
        </p:sp>
      </p:grpSp>
      <p:pic>
        <p:nvPicPr>
          <p:cNvPr id="10" name="Billede 9">
            <a:extLst>
              <a:ext uri="{FF2B5EF4-FFF2-40B4-BE49-F238E27FC236}">
                <a16:creationId xmlns:a16="http://schemas.microsoft.com/office/drawing/2014/main" id="{B98DDB58-930A-4A31-8E01-0337FFFE398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74246" y="3176954"/>
            <a:ext cx="4462296" cy="2727894"/>
          </a:xfrm>
          <a:prstGeom prst="rect">
            <a:avLst/>
          </a:prstGeom>
        </p:spPr>
      </p:pic>
      <p:pic>
        <p:nvPicPr>
          <p:cNvPr id="9" name="Billede 8">
            <a:extLst>
              <a:ext uri="{FF2B5EF4-FFF2-40B4-BE49-F238E27FC236}">
                <a16:creationId xmlns:a16="http://schemas.microsoft.com/office/drawing/2014/main" id="{990ECF5B-11F5-4ECE-96F0-41A5657BEFE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155723" y="1123836"/>
            <a:ext cx="2028745" cy="289235"/>
          </a:xfrm>
          <a:prstGeom prst="rect">
            <a:avLst/>
          </a:prstGeom>
          <a:noFill/>
          <a:ln>
            <a:noFill/>
          </a:ln>
        </p:spPr>
      </p:pic>
    </p:spTree>
    <p:extLst>
      <p:ext uri="{BB962C8B-B14F-4D97-AF65-F5344CB8AC3E}">
        <p14:creationId xmlns:p14="http://schemas.microsoft.com/office/powerpoint/2010/main" val="1985505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9D4DE-F8BA-42FE-87F7-215B8DF13DAA}"/>
              </a:ext>
            </a:extLst>
          </p:cNvPr>
          <p:cNvSpPr>
            <a:spLocks noGrp="1"/>
          </p:cNvSpPr>
          <p:nvPr>
            <p:ph type="title"/>
          </p:nvPr>
        </p:nvSpPr>
        <p:spPr>
          <a:xfrm>
            <a:off x="11849" y="882423"/>
            <a:ext cx="3486743" cy="4601183"/>
          </a:xfrm>
        </p:spPr>
        <p:txBody>
          <a:bodyPr/>
          <a:lstStyle/>
          <a:p>
            <a:pPr algn="ctr"/>
            <a:r>
              <a:rPr lang="da-DK" dirty="0"/>
              <a:t>Censors rolle</a:t>
            </a:r>
            <a:br>
              <a:rPr lang="da-DK" dirty="0"/>
            </a:br>
            <a:r>
              <a:rPr lang="da-DK" dirty="0"/>
              <a:t>værdighedskravet</a:t>
            </a:r>
          </a:p>
        </p:txBody>
      </p:sp>
      <p:sp>
        <p:nvSpPr>
          <p:cNvPr id="3" name="Pladsholder til indhold 2">
            <a:extLst>
              <a:ext uri="{FF2B5EF4-FFF2-40B4-BE49-F238E27FC236}">
                <a16:creationId xmlns:a16="http://schemas.microsoft.com/office/drawing/2014/main" id="{7B6D3C55-1BD0-4A0F-B6CB-46FF10CFD36D}"/>
              </a:ext>
            </a:extLst>
          </p:cNvPr>
          <p:cNvSpPr>
            <a:spLocks noGrp="1"/>
          </p:cNvSpPr>
          <p:nvPr>
            <p:ph idx="1"/>
          </p:nvPr>
        </p:nvSpPr>
        <p:spPr>
          <a:xfrm>
            <a:off x="3579592" y="785445"/>
            <a:ext cx="5032816" cy="3690033"/>
          </a:xfrm>
        </p:spPr>
        <p:txBody>
          <a:bodyPr>
            <a:normAutofit/>
          </a:bodyPr>
          <a:lstStyle/>
          <a:p>
            <a:r>
              <a:rPr lang="da-DK" dirty="0">
                <a:solidFill>
                  <a:srgbClr val="002060"/>
                </a:solidFill>
              </a:rPr>
              <a:t>Værdighedskravet- før, under -og efter eksamen</a:t>
            </a:r>
          </a:p>
          <a:p>
            <a:pPr lvl="2"/>
            <a:r>
              <a:rPr lang="da-DK" dirty="0">
                <a:solidFill>
                  <a:srgbClr val="002060"/>
                </a:solidFill>
              </a:rPr>
              <a:t>En vurdering af din adfærd i praksis</a:t>
            </a:r>
          </a:p>
          <a:p>
            <a:pPr lvl="2"/>
            <a:r>
              <a:rPr lang="da-DK" dirty="0">
                <a:solidFill>
                  <a:srgbClr val="002060"/>
                </a:solidFill>
              </a:rPr>
              <a:t>Imødegå samarbejde med institutionen</a:t>
            </a:r>
          </a:p>
          <a:p>
            <a:pPr lvl="2"/>
            <a:r>
              <a:rPr lang="da-DK" dirty="0">
                <a:solidFill>
                  <a:srgbClr val="002060"/>
                </a:solidFill>
              </a:rPr>
              <a:t>Tavshedspligt</a:t>
            </a:r>
          </a:p>
          <a:p>
            <a:pPr lvl="2"/>
            <a:r>
              <a:rPr lang="da-DK" dirty="0">
                <a:solidFill>
                  <a:srgbClr val="002060"/>
                </a:solidFill>
              </a:rPr>
              <a:t>Plagiering,</a:t>
            </a:r>
          </a:p>
          <a:p>
            <a:pPr>
              <a:spcAft>
                <a:spcPts val="0"/>
              </a:spcAft>
            </a:pPr>
            <a:endParaRPr lang="da-DK" dirty="0"/>
          </a:p>
        </p:txBody>
      </p:sp>
      <p:grpSp>
        <p:nvGrpSpPr>
          <p:cNvPr id="5" name="Gruppe 4">
            <a:extLst>
              <a:ext uri="{FF2B5EF4-FFF2-40B4-BE49-F238E27FC236}">
                <a16:creationId xmlns:a16="http://schemas.microsoft.com/office/drawing/2014/main" id="{EE6BE79F-0A4C-48F8-90A3-DA6FC8C98D16}"/>
              </a:ext>
            </a:extLst>
          </p:cNvPr>
          <p:cNvGrpSpPr/>
          <p:nvPr/>
        </p:nvGrpSpPr>
        <p:grpSpPr>
          <a:xfrm>
            <a:off x="540647" y="4112573"/>
            <a:ext cx="2372025" cy="1465898"/>
            <a:chOff x="9870943" y="2831554"/>
            <a:chExt cx="2372025" cy="1465898"/>
          </a:xfrm>
        </p:grpSpPr>
        <p:pic>
          <p:nvPicPr>
            <p:cNvPr id="6" name="Billede 5">
              <a:extLst>
                <a:ext uri="{FF2B5EF4-FFF2-40B4-BE49-F238E27FC236}">
                  <a16:creationId xmlns:a16="http://schemas.microsoft.com/office/drawing/2014/main" id="{44A79BAB-F749-4B96-945C-9D2BA4CC281E}"/>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70943" y="2831554"/>
              <a:ext cx="2372025" cy="1465898"/>
            </a:xfrm>
            <a:prstGeom prst="rect">
              <a:avLst/>
            </a:prstGeom>
          </p:spPr>
        </p:pic>
        <p:sp>
          <p:nvSpPr>
            <p:cNvPr id="7" name="Tekstfelt 6">
              <a:extLst>
                <a:ext uri="{FF2B5EF4-FFF2-40B4-BE49-F238E27FC236}">
                  <a16:creationId xmlns:a16="http://schemas.microsoft.com/office/drawing/2014/main" id="{FD742791-42DD-4432-907D-61790A8D65CB}"/>
                </a:ext>
              </a:extLst>
            </p:cNvPr>
            <p:cNvSpPr txBox="1"/>
            <p:nvPr userDrawn="1"/>
          </p:nvSpPr>
          <p:spPr>
            <a:xfrm>
              <a:off x="10485754" y="3833255"/>
              <a:ext cx="1351570" cy="369332"/>
            </a:xfrm>
            <a:prstGeom prst="rect">
              <a:avLst/>
            </a:prstGeom>
            <a:noFill/>
          </p:spPr>
          <p:txBody>
            <a:bodyPr wrap="square" rtlCol="0">
              <a:spAutoFit/>
            </a:bodyPr>
            <a:lstStyle/>
            <a:p>
              <a:r>
                <a:rPr lang="da-DK" dirty="0">
                  <a:solidFill>
                    <a:schemeClr val="accent1">
                      <a:lumMod val="50000"/>
                    </a:schemeClr>
                  </a:solidFill>
                </a:rPr>
                <a:t>Censorerne</a:t>
              </a:r>
            </a:p>
          </p:txBody>
        </p:sp>
      </p:grpSp>
      <p:pic>
        <p:nvPicPr>
          <p:cNvPr id="9" name="Billede 8" descr="Et billede, der indeholder person&#10;&#10;Automatisk genereret beskrivelse">
            <a:extLst>
              <a:ext uri="{FF2B5EF4-FFF2-40B4-BE49-F238E27FC236}">
                <a16:creationId xmlns:a16="http://schemas.microsoft.com/office/drawing/2014/main" id="{A22A7B2D-86FD-4894-B23F-AC5DB5979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191" y="2969000"/>
            <a:ext cx="5735162" cy="2867581"/>
          </a:xfrm>
          <a:prstGeom prst="rect">
            <a:avLst/>
          </a:prstGeom>
        </p:spPr>
      </p:pic>
      <p:pic>
        <p:nvPicPr>
          <p:cNvPr id="11" name="Billede 10">
            <a:extLst>
              <a:ext uri="{FF2B5EF4-FFF2-40B4-BE49-F238E27FC236}">
                <a16:creationId xmlns:a16="http://schemas.microsoft.com/office/drawing/2014/main" id="{716C0BDC-D100-42BC-A45C-99018B649DE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155723" y="1123836"/>
            <a:ext cx="2028745" cy="289235"/>
          </a:xfrm>
          <a:prstGeom prst="rect">
            <a:avLst/>
          </a:prstGeom>
          <a:noFill/>
          <a:ln>
            <a:noFill/>
          </a:ln>
        </p:spPr>
      </p:pic>
    </p:spTree>
    <p:extLst>
      <p:ext uri="{BB962C8B-B14F-4D97-AF65-F5344CB8AC3E}">
        <p14:creationId xmlns:p14="http://schemas.microsoft.com/office/powerpoint/2010/main" val="828261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0AC60-226E-433F-9BC8-D5C361463BE5}"/>
              </a:ext>
            </a:extLst>
          </p:cNvPr>
          <p:cNvSpPr>
            <a:spLocks noGrp="1"/>
          </p:cNvSpPr>
          <p:nvPr>
            <p:ph type="title"/>
          </p:nvPr>
        </p:nvSpPr>
        <p:spPr>
          <a:xfrm>
            <a:off x="-177564" y="971049"/>
            <a:ext cx="3842388" cy="4601183"/>
          </a:xfrm>
        </p:spPr>
        <p:txBody>
          <a:bodyPr/>
          <a:lstStyle/>
          <a:p>
            <a:pPr algn="ctr"/>
            <a:r>
              <a:rPr lang="da-DK" dirty="0"/>
              <a:t>Censors rolle</a:t>
            </a:r>
            <a:br>
              <a:rPr lang="da-DK" dirty="0"/>
            </a:br>
            <a:r>
              <a:rPr lang="da-DK" dirty="0"/>
              <a:t>værdighedskravet</a:t>
            </a:r>
            <a:br>
              <a:rPr lang="da-DK" dirty="0"/>
            </a:br>
            <a:r>
              <a:rPr lang="da-DK" dirty="0"/>
              <a:t>Fortsat</a:t>
            </a:r>
          </a:p>
        </p:txBody>
      </p:sp>
      <p:sp>
        <p:nvSpPr>
          <p:cNvPr id="3" name="Pladsholder til indhold 2">
            <a:extLst>
              <a:ext uri="{FF2B5EF4-FFF2-40B4-BE49-F238E27FC236}">
                <a16:creationId xmlns:a16="http://schemas.microsoft.com/office/drawing/2014/main" id="{D5E7AC8F-0C8D-4232-8BF6-15011A68998C}"/>
              </a:ext>
            </a:extLst>
          </p:cNvPr>
          <p:cNvSpPr>
            <a:spLocks noGrp="1"/>
          </p:cNvSpPr>
          <p:nvPr>
            <p:ph idx="1"/>
          </p:nvPr>
        </p:nvSpPr>
        <p:spPr>
          <a:xfrm>
            <a:off x="3775818" y="2906707"/>
            <a:ext cx="7149969" cy="2512509"/>
          </a:xfrm>
        </p:spPr>
        <p:txBody>
          <a:bodyPr>
            <a:normAutofit/>
          </a:bodyPr>
          <a:lstStyle/>
          <a:p>
            <a:r>
              <a:rPr lang="da-DK" dirty="0">
                <a:solidFill>
                  <a:srgbClr val="002060"/>
                </a:solidFill>
              </a:rPr>
              <a:t>Votering</a:t>
            </a:r>
            <a:endParaRPr lang="en-US" dirty="0"/>
          </a:p>
          <a:p>
            <a:pPr lvl="1"/>
            <a:r>
              <a:rPr lang="da-DK" dirty="0">
                <a:solidFill>
                  <a:srgbClr val="002060"/>
                </a:solidFill>
              </a:rPr>
              <a:t>Eksamen er offentlig men voteringen er IKKE offentlig</a:t>
            </a:r>
            <a:endParaRPr lang="en-US" dirty="0"/>
          </a:p>
          <a:p>
            <a:pPr lvl="1"/>
            <a:r>
              <a:rPr lang="da-DK" dirty="0">
                <a:solidFill>
                  <a:srgbClr val="002060"/>
                </a:solidFill>
              </a:rPr>
              <a:t>Den studerende tager alle sine ting med ud</a:t>
            </a:r>
            <a:endParaRPr lang="en-US" dirty="0"/>
          </a:p>
          <a:p>
            <a:pPr lvl="1"/>
            <a:r>
              <a:rPr lang="da-DK" dirty="0">
                <a:solidFill>
                  <a:srgbClr val="002060"/>
                </a:solidFill>
              </a:rPr>
              <a:t>Karakteren tager kun afsæt i selve eksaminationen</a:t>
            </a:r>
            <a:endParaRPr lang="en-US" dirty="0"/>
          </a:p>
        </p:txBody>
      </p:sp>
      <p:grpSp>
        <p:nvGrpSpPr>
          <p:cNvPr id="5" name="Gruppe 4">
            <a:extLst>
              <a:ext uri="{FF2B5EF4-FFF2-40B4-BE49-F238E27FC236}">
                <a16:creationId xmlns:a16="http://schemas.microsoft.com/office/drawing/2014/main" id="{5820DC52-C65A-4E11-81E5-290BED977E01}"/>
              </a:ext>
            </a:extLst>
          </p:cNvPr>
          <p:cNvGrpSpPr/>
          <p:nvPr/>
        </p:nvGrpSpPr>
        <p:grpSpPr>
          <a:xfrm>
            <a:off x="651402" y="4232849"/>
            <a:ext cx="2372025" cy="1465898"/>
            <a:chOff x="9870943" y="2831554"/>
            <a:chExt cx="2372025" cy="1465898"/>
          </a:xfrm>
        </p:grpSpPr>
        <p:pic>
          <p:nvPicPr>
            <p:cNvPr id="6" name="Billede 5">
              <a:extLst>
                <a:ext uri="{FF2B5EF4-FFF2-40B4-BE49-F238E27FC236}">
                  <a16:creationId xmlns:a16="http://schemas.microsoft.com/office/drawing/2014/main" id="{46741124-099E-4483-A864-04F0C13EFD98}"/>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70943" y="2831554"/>
              <a:ext cx="2372025" cy="1465898"/>
            </a:xfrm>
            <a:prstGeom prst="rect">
              <a:avLst/>
            </a:prstGeom>
          </p:spPr>
        </p:pic>
        <p:sp>
          <p:nvSpPr>
            <p:cNvPr id="7" name="Tekstfelt 6">
              <a:extLst>
                <a:ext uri="{FF2B5EF4-FFF2-40B4-BE49-F238E27FC236}">
                  <a16:creationId xmlns:a16="http://schemas.microsoft.com/office/drawing/2014/main" id="{BDB26A3E-960A-47D3-A3D7-382D393F4275}"/>
                </a:ext>
              </a:extLst>
            </p:cNvPr>
            <p:cNvSpPr txBox="1"/>
            <p:nvPr userDrawn="1"/>
          </p:nvSpPr>
          <p:spPr>
            <a:xfrm>
              <a:off x="10485754" y="3833255"/>
              <a:ext cx="1351570" cy="369332"/>
            </a:xfrm>
            <a:prstGeom prst="rect">
              <a:avLst/>
            </a:prstGeom>
            <a:noFill/>
          </p:spPr>
          <p:txBody>
            <a:bodyPr wrap="square" rtlCol="0">
              <a:spAutoFit/>
            </a:bodyPr>
            <a:lstStyle/>
            <a:p>
              <a:r>
                <a:rPr lang="da-DK" dirty="0">
                  <a:solidFill>
                    <a:schemeClr val="accent1">
                      <a:lumMod val="50000"/>
                    </a:schemeClr>
                  </a:solidFill>
                </a:rPr>
                <a:t>Censorerne</a:t>
              </a:r>
            </a:p>
          </p:txBody>
        </p:sp>
      </p:grpSp>
      <p:pic>
        <p:nvPicPr>
          <p:cNvPr id="6146" name="Picture 2" descr="Ekspertgruppe foreslår ny karakterskala: Dumper minus-karakter | Netavisen  Pio">
            <a:extLst>
              <a:ext uri="{FF2B5EF4-FFF2-40B4-BE49-F238E27FC236}">
                <a16:creationId xmlns:a16="http://schemas.microsoft.com/office/drawing/2014/main" id="{60E2A84A-FA6E-4D92-869E-180B9460C8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20"/>
          <a:stretch/>
        </p:blipFill>
        <p:spPr bwMode="auto">
          <a:xfrm>
            <a:off x="5884985" y="2122370"/>
            <a:ext cx="2341236" cy="1568674"/>
          </a:xfrm>
          <a:prstGeom prst="rect">
            <a:avLst/>
          </a:prstGeom>
          <a:noFill/>
          <a:extLst>
            <a:ext uri="{909E8E84-426E-40DD-AFC4-6F175D3DCCD1}">
              <a14:hiddenFill xmlns:a14="http://schemas.microsoft.com/office/drawing/2010/main">
                <a:solidFill>
                  <a:srgbClr val="FFFFFF"/>
                </a:solidFill>
              </a14:hiddenFill>
            </a:ext>
          </a:extLst>
        </p:spPr>
      </p:pic>
      <p:pic>
        <p:nvPicPr>
          <p:cNvPr id="10" name="Billede 9">
            <a:extLst>
              <a:ext uri="{FF2B5EF4-FFF2-40B4-BE49-F238E27FC236}">
                <a16:creationId xmlns:a16="http://schemas.microsoft.com/office/drawing/2014/main" id="{8946AAFE-E7B4-48A8-9991-679D3AC612F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155723" y="1123836"/>
            <a:ext cx="2028745" cy="289235"/>
          </a:xfrm>
          <a:prstGeom prst="rect">
            <a:avLst/>
          </a:prstGeom>
          <a:noFill/>
          <a:ln>
            <a:noFill/>
          </a:ln>
        </p:spPr>
      </p:pic>
    </p:spTree>
    <p:extLst>
      <p:ext uri="{BB962C8B-B14F-4D97-AF65-F5344CB8AC3E}">
        <p14:creationId xmlns:p14="http://schemas.microsoft.com/office/powerpoint/2010/main" val="426703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ladsholder til indhold 29">
            <a:extLst>
              <a:ext uri="{FF2B5EF4-FFF2-40B4-BE49-F238E27FC236}">
                <a16:creationId xmlns:a16="http://schemas.microsoft.com/office/drawing/2014/main" id="{067394DA-CEE7-44E1-8EEA-8B95709BA27C}"/>
              </a:ext>
            </a:extLst>
          </p:cNvPr>
          <p:cNvPicPr>
            <a:picLocks noGrp="1" noChangeAspect="1"/>
          </p:cNvPicPr>
          <p:nvPr>
            <p:ph idx="1"/>
          </p:nvPr>
        </p:nvPicPr>
        <p:blipFill>
          <a:blip r:embed="rId3"/>
          <a:stretch>
            <a:fillRect/>
          </a:stretch>
        </p:blipFill>
        <p:spPr>
          <a:xfrm>
            <a:off x="3484955" y="1137138"/>
            <a:ext cx="8315019" cy="4521593"/>
          </a:xfrm>
        </p:spPr>
      </p:pic>
      <p:sp>
        <p:nvSpPr>
          <p:cNvPr id="2" name="Titel 1">
            <a:extLst>
              <a:ext uri="{FF2B5EF4-FFF2-40B4-BE49-F238E27FC236}">
                <a16:creationId xmlns:a16="http://schemas.microsoft.com/office/drawing/2014/main" id="{D5340E7B-C236-4F2F-A2DC-0DD514BBFBC8}"/>
              </a:ext>
            </a:extLst>
          </p:cNvPr>
          <p:cNvSpPr>
            <a:spLocks noGrp="1"/>
          </p:cNvSpPr>
          <p:nvPr>
            <p:ph type="title"/>
          </p:nvPr>
        </p:nvSpPr>
        <p:spPr>
          <a:xfrm>
            <a:off x="31407" y="2121763"/>
            <a:ext cx="3408226" cy="3727304"/>
          </a:xfrm>
        </p:spPr>
        <p:txBody>
          <a:bodyPr/>
          <a:lstStyle/>
          <a:p>
            <a:pPr algn="ctr"/>
            <a:r>
              <a:rPr lang="da-DK" dirty="0">
                <a:solidFill>
                  <a:schemeClr val="bg1"/>
                </a:solidFill>
              </a:rPr>
              <a:t>Censor- og eksaminator</a:t>
            </a:r>
            <a:br>
              <a:rPr lang="da-DK" dirty="0">
                <a:solidFill>
                  <a:schemeClr val="bg1"/>
                </a:solidFill>
              </a:rPr>
            </a:br>
            <a:r>
              <a:rPr lang="da-DK" dirty="0">
                <a:solidFill>
                  <a:schemeClr val="bg1"/>
                </a:solidFill>
              </a:rPr>
              <a:t>rapporter</a:t>
            </a:r>
            <a:br>
              <a:rPr lang="da-DK" dirty="0"/>
            </a:br>
            <a:br>
              <a:rPr lang="da-DK" dirty="0"/>
            </a:br>
            <a:br>
              <a:rPr lang="da-DK" dirty="0"/>
            </a:br>
            <a:endParaRPr lang="da-DK" dirty="0"/>
          </a:p>
        </p:txBody>
      </p:sp>
      <p:pic>
        <p:nvPicPr>
          <p:cNvPr id="4" name="Billede 3" descr="Beskrivelse: Beskrivelse: cid:image001.jpg@01CC5698.6E1772F0">
            <a:extLst>
              <a:ext uri="{FF2B5EF4-FFF2-40B4-BE49-F238E27FC236}">
                <a16:creationId xmlns:a16="http://schemas.microsoft.com/office/drawing/2014/main" id="{350757C3-C7B6-493D-8E86-730E301E46A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45140" y="6498944"/>
            <a:ext cx="1546860" cy="251460"/>
          </a:xfrm>
          <a:prstGeom prst="rect">
            <a:avLst/>
          </a:prstGeom>
          <a:noFill/>
          <a:ln>
            <a:noFill/>
          </a:ln>
        </p:spPr>
      </p:pic>
      <p:grpSp>
        <p:nvGrpSpPr>
          <p:cNvPr id="5" name="Gruppe 4">
            <a:extLst>
              <a:ext uri="{FF2B5EF4-FFF2-40B4-BE49-F238E27FC236}">
                <a16:creationId xmlns:a16="http://schemas.microsoft.com/office/drawing/2014/main" id="{2447A898-A761-4968-9620-1BAD3CCAA9E3}"/>
              </a:ext>
            </a:extLst>
          </p:cNvPr>
          <p:cNvGrpSpPr/>
          <p:nvPr/>
        </p:nvGrpSpPr>
        <p:grpSpPr>
          <a:xfrm>
            <a:off x="549507" y="4294007"/>
            <a:ext cx="2372025" cy="1465898"/>
            <a:chOff x="9975526" y="2736689"/>
            <a:chExt cx="2372025" cy="1465898"/>
          </a:xfrm>
        </p:grpSpPr>
        <p:pic>
          <p:nvPicPr>
            <p:cNvPr id="6" name="Billede 5">
              <a:extLst>
                <a:ext uri="{FF2B5EF4-FFF2-40B4-BE49-F238E27FC236}">
                  <a16:creationId xmlns:a16="http://schemas.microsoft.com/office/drawing/2014/main" id="{F3B017D6-0542-4FDE-9055-F48C7CFA3832}"/>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75526" y="2736689"/>
              <a:ext cx="2372025" cy="1465898"/>
            </a:xfrm>
            <a:prstGeom prst="rect">
              <a:avLst/>
            </a:prstGeom>
          </p:spPr>
        </p:pic>
        <p:sp>
          <p:nvSpPr>
            <p:cNvPr id="7" name="Tekstfelt 6">
              <a:extLst>
                <a:ext uri="{FF2B5EF4-FFF2-40B4-BE49-F238E27FC236}">
                  <a16:creationId xmlns:a16="http://schemas.microsoft.com/office/drawing/2014/main" id="{946365AF-4AB1-4769-9B66-F4D00FEDA95E}"/>
                </a:ext>
              </a:extLst>
            </p:cNvPr>
            <p:cNvSpPr txBox="1"/>
            <p:nvPr userDrawn="1"/>
          </p:nvSpPr>
          <p:spPr>
            <a:xfrm>
              <a:off x="10485754" y="3833255"/>
              <a:ext cx="1351570" cy="369332"/>
            </a:xfrm>
            <a:prstGeom prst="rect">
              <a:avLst/>
            </a:prstGeom>
            <a:noFill/>
          </p:spPr>
          <p:txBody>
            <a:bodyPr wrap="square" rtlCol="0">
              <a:spAutoFit/>
            </a:bodyPr>
            <a:lstStyle/>
            <a:p>
              <a:r>
                <a:rPr lang="da-DK" dirty="0">
                  <a:solidFill>
                    <a:schemeClr val="accent1">
                      <a:lumMod val="50000"/>
                    </a:schemeClr>
                  </a:solidFill>
                </a:rPr>
                <a:t>Censorerne</a:t>
              </a:r>
            </a:p>
          </p:txBody>
        </p:sp>
      </p:grpSp>
      <p:grpSp>
        <p:nvGrpSpPr>
          <p:cNvPr id="8" name="Gruppe 7">
            <a:extLst>
              <a:ext uri="{FF2B5EF4-FFF2-40B4-BE49-F238E27FC236}">
                <a16:creationId xmlns:a16="http://schemas.microsoft.com/office/drawing/2014/main" id="{7C912E48-E923-482D-A9E1-8F19E3919EE6}"/>
              </a:ext>
            </a:extLst>
          </p:cNvPr>
          <p:cNvGrpSpPr/>
          <p:nvPr/>
        </p:nvGrpSpPr>
        <p:grpSpPr>
          <a:xfrm>
            <a:off x="225900" y="775319"/>
            <a:ext cx="3019237" cy="1534661"/>
            <a:chOff x="6845952" y="2647124"/>
            <a:chExt cx="3019237" cy="1534661"/>
          </a:xfrm>
          <a:noFill/>
        </p:grpSpPr>
        <p:pic>
          <p:nvPicPr>
            <p:cNvPr id="9" name="Billede 8">
              <a:extLst>
                <a:ext uri="{FF2B5EF4-FFF2-40B4-BE49-F238E27FC236}">
                  <a16:creationId xmlns:a16="http://schemas.microsoft.com/office/drawing/2014/main" id="{FEF0D65B-846C-4C41-8939-E59473AE7569}"/>
                </a:ext>
              </a:extLst>
            </p:cNvPr>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45952" y="2647124"/>
              <a:ext cx="2810204" cy="1490080"/>
            </a:xfrm>
            <a:prstGeom prst="rect">
              <a:avLst/>
            </a:prstGeom>
            <a:grpFill/>
          </p:spPr>
        </p:pic>
        <p:sp>
          <p:nvSpPr>
            <p:cNvPr id="10" name="Tekstfelt 9">
              <a:extLst>
                <a:ext uri="{FF2B5EF4-FFF2-40B4-BE49-F238E27FC236}">
                  <a16:creationId xmlns:a16="http://schemas.microsoft.com/office/drawing/2014/main" id="{413BF356-D2D3-494C-8FEA-3BB6346ADC9F}"/>
                </a:ext>
              </a:extLst>
            </p:cNvPr>
            <p:cNvSpPr txBox="1"/>
            <p:nvPr userDrawn="1"/>
          </p:nvSpPr>
          <p:spPr>
            <a:xfrm>
              <a:off x="7409375" y="3812453"/>
              <a:ext cx="2455814" cy="369332"/>
            </a:xfrm>
            <a:prstGeom prst="rect">
              <a:avLst/>
            </a:prstGeom>
            <a:grpFill/>
          </p:spPr>
          <p:txBody>
            <a:bodyPr wrap="square" rtlCol="0">
              <a:spAutoFit/>
            </a:bodyPr>
            <a:lstStyle/>
            <a:p>
              <a:r>
                <a:rPr lang="da-DK" dirty="0">
                  <a:solidFill>
                    <a:schemeClr val="accent1">
                      <a:lumMod val="50000"/>
                    </a:schemeClr>
                  </a:solidFill>
                </a:rPr>
                <a:t>Eksaminatorerne</a:t>
              </a:r>
            </a:p>
          </p:txBody>
        </p:sp>
      </p:grpSp>
      <p:pic>
        <p:nvPicPr>
          <p:cNvPr id="31" name="Billede 30">
            <a:extLst>
              <a:ext uri="{FF2B5EF4-FFF2-40B4-BE49-F238E27FC236}">
                <a16:creationId xmlns:a16="http://schemas.microsoft.com/office/drawing/2014/main" id="{A524C47C-22AD-4C9F-834E-AEFC019459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89825" y="775319"/>
            <a:ext cx="2028745" cy="289235"/>
          </a:xfrm>
          <a:prstGeom prst="rect">
            <a:avLst/>
          </a:prstGeom>
          <a:noFill/>
          <a:ln>
            <a:noFill/>
          </a:ln>
        </p:spPr>
      </p:pic>
    </p:spTree>
    <p:extLst>
      <p:ext uri="{BB962C8B-B14F-4D97-AF65-F5344CB8AC3E}">
        <p14:creationId xmlns:p14="http://schemas.microsoft.com/office/powerpoint/2010/main" val="1560991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561AA-54F3-4CB9-B33E-37F58F6C3149}"/>
              </a:ext>
            </a:extLst>
          </p:cNvPr>
          <p:cNvSpPr>
            <a:spLocks noGrp="1"/>
          </p:cNvSpPr>
          <p:nvPr>
            <p:ph type="title"/>
          </p:nvPr>
        </p:nvSpPr>
        <p:spPr>
          <a:xfrm>
            <a:off x="252918" y="2419137"/>
            <a:ext cx="2947482" cy="1191931"/>
          </a:xfrm>
        </p:spPr>
        <p:txBody>
          <a:bodyPr>
            <a:normAutofit/>
          </a:bodyPr>
          <a:lstStyle/>
          <a:p>
            <a:r>
              <a:rPr lang="da-DK" sz="3300" dirty="0"/>
              <a:t>Årsindberetning</a:t>
            </a:r>
          </a:p>
        </p:txBody>
      </p:sp>
      <p:sp>
        <p:nvSpPr>
          <p:cNvPr id="3" name="Pladsholder til indhold 2">
            <a:extLst>
              <a:ext uri="{FF2B5EF4-FFF2-40B4-BE49-F238E27FC236}">
                <a16:creationId xmlns:a16="http://schemas.microsoft.com/office/drawing/2014/main" id="{F0B680D7-E079-49B0-8299-124A1B8249EC}"/>
              </a:ext>
            </a:extLst>
          </p:cNvPr>
          <p:cNvSpPr>
            <a:spLocks noGrp="1"/>
          </p:cNvSpPr>
          <p:nvPr>
            <p:ph idx="1"/>
          </p:nvPr>
        </p:nvSpPr>
        <p:spPr>
          <a:xfrm>
            <a:off x="3706370" y="911809"/>
            <a:ext cx="7006217" cy="5120640"/>
          </a:xfrm>
        </p:spPr>
        <p:txBody>
          <a:bodyPr>
            <a:normAutofit/>
          </a:bodyPr>
          <a:lstStyle/>
          <a:p>
            <a:r>
              <a:rPr lang="da-DK" dirty="0">
                <a:solidFill>
                  <a:srgbClr val="002060"/>
                </a:solidFill>
              </a:rPr>
              <a:t>Årsberetning</a:t>
            </a:r>
            <a:endParaRPr lang="en-US" dirty="0">
              <a:solidFill>
                <a:srgbClr val="002060"/>
              </a:solidFill>
            </a:endParaRPr>
          </a:p>
          <a:p>
            <a:r>
              <a:rPr lang="da-DK" dirty="0">
                <a:solidFill>
                  <a:srgbClr val="002060"/>
                </a:solidFill>
              </a:rPr>
              <a:t>Modtagere af beretningen</a:t>
            </a:r>
            <a:endParaRPr lang="en-US" dirty="0">
              <a:solidFill>
                <a:srgbClr val="002060"/>
              </a:solidFill>
            </a:endParaRPr>
          </a:p>
          <a:p>
            <a:r>
              <a:rPr lang="da-DK" dirty="0">
                <a:solidFill>
                  <a:srgbClr val="002060"/>
                </a:solidFill>
              </a:rPr>
              <a:t>Hvor finder jeg som censor årsberetningen</a:t>
            </a:r>
          </a:p>
          <a:p>
            <a:pPr lvl="1"/>
            <a:r>
              <a:rPr lang="da-DK" dirty="0">
                <a:hlinkClick r:id="rId3"/>
              </a:rPr>
              <a:t>www.censorsekretariatet.dk</a:t>
            </a:r>
            <a:r>
              <a:rPr lang="da-DK" dirty="0"/>
              <a:t> </a:t>
            </a:r>
            <a:r>
              <a:rPr lang="da-DK" dirty="0">
                <a:solidFill>
                  <a:srgbClr val="002060"/>
                </a:solidFill>
              </a:rPr>
              <a:t>under fanen årsberetninger</a:t>
            </a:r>
          </a:p>
          <a:p>
            <a:endParaRPr lang="da-DK" dirty="0"/>
          </a:p>
        </p:txBody>
      </p:sp>
      <p:pic>
        <p:nvPicPr>
          <p:cNvPr id="8" name="Billede 7">
            <a:extLst>
              <a:ext uri="{FF2B5EF4-FFF2-40B4-BE49-F238E27FC236}">
                <a16:creationId xmlns:a16="http://schemas.microsoft.com/office/drawing/2014/main" id="{FBB007DB-AEF3-4B80-AF19-3C2113A3F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2559" y="1117147"/>
            <a:ext cx="3675997" cy="2067748"/>
          </a:xfrm>
          <a:prstGeom prst="rect">
            <a:avLst/>
          </a:prstGeom>
        </p:spPr>
      </p:pic>
      <p:grpSp>
        <p:nvGrpSpPr>
          <p:cNvPr id="9" name="Gruppe 8">
            <a:extLst>
              <a:ext uri="{FF2B5EF4-FFF2-40B4-BE49-F238E27FC236}">
                <a16:creationId xmlns:a16="http://schemas.microsoft.com/office/drawing/2014/main" id="{24887389-F167-47D3-A8D3-B57A5D31C09C}"/>
              </a:ext>
            </a:extLst>
          </p:cNvPr>
          <p:cNvGrpSpPr/>
          <p:nvPr/>
        </p:nvGrpSpPr>
        <p:grpSpPr>
          <a:xfrm>
            <a:off x="366744" y="2944742"/>
            <a:ext cx="2564189" cy="3087707"/>
            <a:chOff x="3342115" y="3106143"/>
            <a:chExt cx="2564189" cy="3087707"/>
          </a:xfrm>
        </p:grpSpPr>
        <p:pic>
          <p:nvPicPr>
            <p:cNvPr id="10" name="Billede 9" descr="Et billede, der indeholder clipart&#10;&#10;Automatisk genereret beskrivelse">
              <a:extLst>
                <a:ext uri="{FF2B5EF4-FFF2-40B4-BE49-F238E27FC236}">
                  <a16:creationId xmlns:a16="http://schemas.microsoft.com/office/drawing/2014/main" id="{E1805A42-DC34-4420-B94A-731A31094AA7}"/>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48085" y="3106143"/>
              <a:ext cx="1370930" cy="3060792"/>
            </a:xfrm>
            <a:prstGeom prst="rect">
              <a:avLst/>
            </a:prstGeom>
          </p:spPr>
        </p:pic>
        <p:sp>
          <p:nvSpPr>
            <p:cNvPr id="11" name="Tekstfelt 10">
              <a:extLst>
                <a:ext uri="{FF2B5EF4-FFF2-40B4-BE49-F238E27FC236}">
                  <a16:creationId xmlns:a16="http://schemas.microsoft.com/office/drawing/2014/main" id="{7EC6B16C-0B2A-4AB4-A6DD-7FCD471006AB}"/>
                </a:ext>
              </a:extLst>
            </p:cNvPr>
            <p:cNvSpPr txBox="1"/>
            <p:nvPr userDrawn="1"/>
          </p:nvSpPr>
          <p:spPr>
            <a:xfrm>
              <a:off x="3342115" y="5824518"/>
              <a:ext cx="2564189" cy="369332"/>
            </a:xfrm>
            <a:prstGeom prst="rect">
              <a:avLst/>
            </a:prstGeom>
            <a:noFill/>
          </p:spPr>
          <p:txBody>
            <a:bodyPr wrap="square" rtlCol="0">
              <a:spAutoFit/>
            </a:bodyPr>
            <a:lstStyle/>
            <a:p>
              <a:r>
                <a:rPr lang="da-DK" dirty="0">
                  <a:solidFill>
                    <a:schemeClr val="accent1">
                      <a:lumMod val="50000"/>
                    </a:schemeClr>
                  </a:solidFill>
                </a:rPr>
                <a:t>Censorformandskaberne</a:t>
              </a:r>
            </a:p>
          </p:txBody>
        </p:sp>
      </p:grpSp>
      <p:pic>
        <p:nvPicPr>
          <p:cNvPr id="12" name="Billede 11">
            <a:extLst>
              <a:ext uri="{FF2B5EF4-FFF2-40B4-BE49-F238E27FC236}">
                <a16:creationId xmlns:a16="http://schemas.microsoft.com/office/drawing/2014/main" id="{C620B693-97EE-45B2-ADED-3F32D387126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89812" y="827912"/>
            <a:ext cx="2028745" cy="289235"/>
          </a:xfrm>
          <a:prstGeom prst="rect">
            <a:avLst/>
          </a:prstGeom>
          <a:noFill/>
          <a:ln>
            <a:noFill/>
          </a:ln>
        </p:spPr>
      </p:pic>
    </p:spTree>
    <p:extLst>
      <p:ext uri="{BB962C8B-B14F-4D97-AF65-F5344CB8AC3E}">
        <p14:creationId xmlns:p14="http://schemas.microsoft.com/office/powerpoint/2010/main" val="341378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99E55-9847-4ACB-A7AE-0172A87857B6}"/>
              </a:ext>
            </a:extLst>
          </p:cNvPr>
          <p:cNvSpPr>
            <a:spLocks noGrp="1"/>
          </p:cNvSpPr>
          <p:nvPr>
            <p:ph type="title"/>
          </p:nvPr>
        </p:nvSpPr>
        <p:spPr>
          <a:xfrm>
            <a:off x="252919" y="1123837"/>
            <a:ext cx="2947482" cy="4601183"/>
          </a:xfrm>
        </p:spPr>
        <p:txBody>
          <a:bodyPr>
            <a:normAutofit/>
          </a:bodyPr>
          <a:lstStyle/>
          <a:p>
            <a:r>
              <a:rPr lang="da-DK"/>
              <a:t>Program</a:t>
            </a:r>
          </a:p>
        </p:txBody>
      </p:sp>
      <p:sp>
        <p:nvSpPr>
          <p:cNvPr id="3" name="Pladsholder til indhold 2">
            <a:extLst>
              <a:ext uri="{FF2B5EF4-FFF2-40B4-BE49-F238E27FC236}">
                <a16:creationId xmlns:a16="http://schemas.microsoft.com/office/drawing/2014/main" id="{587B6E9A-5AED-471C-96EA-72BC5FAFBE89}"/>
              </a:ext>
            </a:extLst>
          </p:cNvPr>
          <p:cNvSpPr>
            <a:spLocks noGrp="1"/>
          </p:cNvSpPr>
          <p:nvPr>
            <p:ph idx="1"/>
          </p:nvPr>
        </p:nvSpPr>
        <p:spPr>
          <a:xfrm>
            <a:off x="3869267" y="864108"/>
            <a:ext cx="3585891" cy="5120640"/>
          </a:xfrm>
        </p:spPr>
        <p:txBody>
          <a:bodyPr>
            <a:normAutofit/>
          </a:bodyPr>
          <a:lstStyle/>
          <a:p>
            <a:r>
              <a:rPr lang="da-DK" sz="1700" dirty="0"/>
              <a:t>Formål</a:t>
            </a:r>
          </a:p>
          <a:p>
            <a:r>
              <a:rPr lang="da-DK" sz="1700" dirty="0"/>
              <a:t>Censorsekretariatet</a:t>
            </a:r>
          </a:p>
          <a:p>
            <a:r>
              <a:rPr lang="da-DK" sz="1700" dirty="0"/>
              <a:t>Censor it</a:t>
            </a:r>
          </a:p>
          <a:p>
            <a:r>
              <a:rPr lang="da-DK" sz="1700" dirty="0"/>
              <a:t>Allokering- Hvordan foregår processen</a:t>
            </a:r>
          </a:p>
          <a:p>
            <a:r>
              <a:rPr lang="da-DK" sz="1700" dirty="0"/>
              <a:t>Censorkorpset</a:t>
            </a:r>
          </a:p>
          <a:p>
            <a:r>
              <a:rPr lang="da-DK" sz="1700" dirty="0"/>
              <a:t>Den gode censoradfærd</a:t>
            </a:r>
          </a:p>
          <a:p>
            <a:r>
              <a:rPr lang="da-DK" sz="1700" dirty="0"/>
              <a:t>Censor- og eksaminator rapporter</a:t>
            </a:r>
          </a:p>
          <a:p>
            <a:r>
              <a:rPr lang="da-DK" sz="1700" dirty="0"/>
              <a:t>Årsberetning</a:t>
            </a:r>
          </a:p>
          <a:p>
            <a:r>
              <a:rPr lang="da-DK" sz="1700" dirty="0"/>
              <a:t>Bekendtgørelse og regler</a:t>
            </a:r>
          </a:p>
          <a:p>
            <a:r>
              <a:rPr lang="da-DK" sz="1700" dirty="0"/>
              <a:t>Kontakt til censorformandskabet og Censorsekretariatet</a:t>
            </a:r>
          </a:p>
          <a:p>
            <a:endParaRPr lang="da-DK" sz="1700" dirty="0"/>
          </a:p>
          <a:p>
            <a:endParaRPr lang="da-DK" sz="1700" dirty="0"/>
          </a:p>
        </p:txBody>
      </p:sp>
      <p:pic>
        <p:nvPicPr>
          <p:cNvPr id="6" name="Billede 5">
            <a:extLst>
              <a:ext uri="{FF2B5EF4-FFF2-40B4-BE49-F238E27FC236}">
                <a16:creationId xmlns:a16="http://schemas.microsoft.com/office/drawing/2014/main" id="{60A7140A-8428-42AD-BA37-17B2DBACC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729" y="2148096"/>
            <a:ext cx="2561807" cy="2561807"/>
          </a:xfrm>
          <a:prstGeom prst="rect">
            <a:avLst/>
          </a:prstGeom>
        </p:spPr>
      </p:pic>
      <p:pic>
        <p:nvPicPr>
          <p:cNvPr id="7" name="Billede 6">
            <a:extLst>
              <a:ext uri="{FF2B5EF4-FFF2-40B4-BE49-F238E27FC236}">
                <a16:creationId xmlns:a16="http://schemas.microsoft.com/office/drawing/2014/main" id="{76DD99E2-C02A-4F62-A40B-5BD2BFB8AEF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55723" y="1123836"/>
            <a:ext cx="2028745" cy="289235"/>
          </a:xfrm>
          <a:prstGeom prst="rect">
            <a:avLst/>
          </a:prstGeom>
          <a:noFill/>
          <a:ln>
            <a:noFill/>
          </a:ln>
        </p:spPr>
      </p:pic>
    </p:spTree>
    <p:extLst>
      <p:ext uri="{BB962C8B-B14F-4D97-AF65-F5344CB8AC3E}">
        <p14:creationId xmlns:p14="http://schemas.microsoft.com/office/powerpoint/2010/main" val="306991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01F4E-44D4-402F-A5F1-D8CED0B87B26}"/>
              </a:ext>
            </a:extLst>
          </p:cNvPr>
          <p:cNvSpPr>
            <a:spLocks noGrp="1"/>
          </p:cNvSpPr>
          <p:nvPr>
            <p:ph type="title"/>
          </p:nvPr>
        </p:nvSpPr>
        <p:spPr>
          <a:xfrm>
            <a:off x="120700" y="990930"/>
            <a:ext cx="3073914" cy="4601183"/>
          </a:xfrm>
        </p:spPr>
        <p:txBody>
          <a:bodyPr>
            <a:normAutofit/>
          </a:bodyPr>
          <a:lstStyle/>
          <a:p>
            <a:pPr algn="ctr"/>
            <a:r>
              <a:rPr lang="da-DK" sz="3300">
                <a:solidFill>
                  <a:schemeClr val="bg1"/>
                </a:solidFill>
              </a:rPr>
              <a:t>Bekendtgørelser og </a:t>
            </a:r>
            <a:br>
              <a:rPr lang="da-DK" sz="3300">
                <a:solidFill>
                  <a:schemeClr val="bg1"/>
                </a:solidFill>
              </a:rPr>
            </a:br>
            <a:r>
              <a:rPr lang="da-DK" sz="3300">
                <a:solidFill>
                  <a:schemeClr val="bg1"/>
                </a:solidFill>
              </a:rPr>
              <a:t>regler</a:t>
            </a:r>
            <a:endParaRPr lang="da-DK">
              <a:solidFill>
                <a:schemeClr val="bg1"/>
              </a:solidFill>
            </a:endParaRPr>
          </a:p>
        </p:txBody>
      </p:sp>
      <p:sp>
        <p:nvSpPr>
          <p:cNvPr id="3" name="Pladsholder til indhold 2">
            <a:extLst>
              <a:ext uri="{FF2B5EF4-FFF2-40B4-BE49-F238E27FC236}">
                <a16:creationId xmlns:a16="http://schemas.microsoft.com/office/drawing/2014/main" id="{E0440915-E138-422C-A4F5-8C0E97C2CC83}"/>
              </a:ext>
            </a:extLst>
          </p:cNvPr>
          <p:cNvSpPr>
            <a:spLocks noGrp="1"/>
          </p:cNvSpPr>
          <p:nvPr>
            <p:ph idx="1"/>
          </p:nvPr>
        </p:nvSpPr>
        <p:spPr>
          <a:xfrm>
            <a:off x="3559079" y="459861"/>
            <a:ext cx="6144367" cy="5120640"/>
          </a:xfrm>
        </p:spPr>
        <p:txBody>
          <a:bodyPr>
            <a:normAutofit/>
          </a:bodyPr>
          <a:lstStyle/>
          <a:p>
            <a:r>
              <a:rPr lang="da-DK" dirty="0">
                <a:solidFill>
                  <a:srgbClr val="002060"/>
                </a:solidFill>
              </a:rPr>
              <a:t>Lovgivninger og bekendtgørelser</a:t>
            </a:r>
          </a:p>
          <a:p>
            <a:pPr lvl="1">
              <a:spcAft>
                <a:spcPts val="0"/>
              </a:spcAft>
            </a:pPr>
            <a:r>
              <a:rPr lang="da-DK" dirty="0">
                <a:solidFill>
                  <a:srgbClr val="002060"/>
                </a:solidFill>
              </a:rPr>
              <a:t>Eksamensbekendtgørelsen for de erhvervsrettede videregående uddannelser</a:t>
            </a:r>
          </a:p>
          <a:p>
            <a:pPr lvl="1">
              <a:spcAft>
                <a:spcPts val="0"/>
              </a:spcAft>
            </a:pPr>
            <a:r>
              <a:rPr lang="da-DK" dirty="0">
                <a:solidFill>
                  <a:srgbClr val="002060"/>
                </a:solidFill>
              </a:rPr>
              <a:t>Forvaltningsloven</a:t>
            </a:r>
          </a:p>
          <a:p>
            <a:pPr lvl="1">
              <a:spcAft>
                <a:spcPts val="0"/>
              </a:spcAft>
            </a:pPr>
            <a:r>
              <a:rPr lang="da-DK" dirty="0">
                <a:solidFill>
                  <a:srgbClr val="002060"/>
                </a:solidFill>
              </a:rPr>
              <a:t>Offentlighedsloven</a:t>
            </a:r>
          </a:p>
          <a:p>
            <a:pPr lvl="1">
              <a:spcAft>
                <a:spcPts val="0"/>
              </a:spcAft>
            </a:pPr>
            <a:r>
              <a:rPr lang="da-DK" dirty="0">
                <a:solidFill>
                  <a:srgbClr val="002060"/>
                </a:solidFill>
              </a:rPr>
              <a:t>Persondataforordningen</a:t>
            </a:r>
          </a:p>
          <a:p>
            <a:pPr lvl="1"/>
            <a:r>
              <a:rPr lang="da-DK" dirty="0">
                <a:solidFill>
                  <a:srgbClr val="002060"/>
                </a:solidFill>
              </a:rPr>
              <a:t>Censorcirkulæret- 125 timers reglen</a:t>
            </a:r>
          </a:p>
          <a:p>
            <a:pPr lvl="1"/>
            <a:r>
              <a:rPr lang="da-DK" dirty="0">
                <a:solidFill>
                  <a:srgbClr val="002060"/>
                </a:solidFill>
              </a:rPr>
              <a:t>Karakterbekendtgørelsen</a:t>
            </a:r>
          </a:p>
          <a:p>
            <a:pPr>
              <a:spcAft>
                <a:spcPts val="0"/>
              </a:spcAft>
            </a:pPr>
            <a:r>
              <a:rPr lang="da-DK" dirty="0">
                <a:solidFill>
                  <a:srgbClr val="002060"/>
                </a:solidFill>
              </a:rPr>
              <a:t>Studieordninger</a:t>
            </a:r>
          </a:p>
          <a:p>
            <a:pPr lvl="1"/>
            <a:r>
              <a:rPr lang="da-DK" dirty="0">
                <a:solidFill>
                  <a:srgbClr val="002060"/>
                </a:solidFill>
              </a:rPr>
              <a:t>Det vigtigt at være opdateret</a:t>
            </a:r>
          </a:p>
        </p:txBody>
      </p:sp>
      <p:grpSp>
        <p:nvGrpSpPr>
          <p:cNvPr id="6" name="Gruppe 5">
            <a:extLst>
              <a:ext uri="{FF2B5EF4-FFF2-40B4-BE49-F238E27FC236}">
                <a16:creationId xmlns:a16="http://schemas.microsoft.com/office/drawing/2014/main" id="{49B8F159-DB9D-4D3F-8ADD-DD883A5D6BB5}"/>
              </a:ext>
            </a:extLst>
          </p:cNvPr>
          <p:cNvGrpSpPr/>
          <p:nvPr/>
        </p:nvGrpSpPr>
        <p:grpSpPr>
          <a:xfrm>
            <a:off x="592745" y="3941510"/>
            <a:ext cx="2068569" cy="1917953"/>
            <a:chOff x="5906305" y="3651446"/>
            <a:chExt cx="2068569" cy="1917953"/>
          </a:xfrm>
        </p:grpSpPr>
        <p:pic>
          <p:nvPicPr>
            <p:cNvPr id="7" name="Billede 6">
              <a:extLst>
                <a:ext uri="{FF2B5EF4-FFF2-40B4-BE49-F238E27FC236}">
                  <a16:creationId xmlns:a16="http://schemas.microsoft.com/office/drawing/2014/main" id="{2ED72180-E4CB-49DA-871B-7C57CADE5E5E}"/>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06305" y="3651446"/>
              <a:ext cx="2068569" cy="1686512"/>
            </a:xfrm>
            <a:prstGeom prst="rect">
              <a:avLst/>
            </a:prstGeom>
          </p:spPr>
        </p:pic>
        <p:sp>
          <p:nvSpPr>
            <p:cNvPr id="8" name="Tekstfelt 7">
              <a:extLst>
                <a:ext uri="{FF2B5EF4-FFF2-40B4-BE49-F238E27FC236}">
                  <a16:creationId xmlns:a16="http://schemas.microsoft.com/office/drawing/2014/main" id="{5BF8231F-BF06-438D-9FDE-E8C315848A4F}"/>
                </a:ext>
              </a:extLst>
            </p:cNvPr>
            <p:cNvSpPr txBox="1"/>
            <p:nvPr userDrawn="1"/>
          </p:nvSpPr>
          <p:spPr>
            <a:xfrm>
              <a:off x="6416417" y="5200067"/>
              <a:ext cx="1295907" cy="369332"/>
            </a:xfrm>
            <a:prstGeom prst="rect">
              <a:avLst/>
            </a:prstGeom>
            <a:noFill/>
          </p:spPr>
          <p:txBody>
            <a:bodyPr wrap="square" rtlCol="0">
              <a:spAutoFit/>
            </a:bodyPr>
            <a:lstStyle/>
            <a:p>
              <a:r>
                <a:rPr lang="da-DK" dirty="0">
                  <a:solidFill>
                    <a:schemeClr val="accent1">
                      <a:lumMod val="50000"/>
                    </a:schemeClr>
                  </a:solidFill>
                </a:rPr>
                <a:t>Ministeriet</a:t>
              </a:r>
            </a:p>
          </p:txBody>
        </p:sp>
      </p:grpSp>
      <p:pic>
        <p:nvPicPr>
          <p:cNvPr id="12" name="Billede 11">
            <a:extLst>
              <a:ext uri="{FF2B5EF4-FFF2-40B4-BE49-F238E27FC236}">
                <a16:creationId xmlns:a16="http://schemas.microsoft.com/office/drawing/2014/main" id="{E239F5A3-D4F7-435F-A9A6-A296FC2FFC5B}"/>
              </a:ext>
            </a:extLst>
          </p:cNvPr>
          <p:cNvPicPr>
            <a:picLocks noChangeAspect="1"/>
          </p:cNvPicPr>
          <p:nvPr/>
        </p:nvPicPr>
        <p:blipFill rotWithShape="1">
          <a:blip r:embed="rId4">
            <a:extLst>
              <a:ext uri="{28A0092B-C50C-407E-A947-70E740481C1C}">
                <a14:useLocalDpi xmlns:a14="http://schemas.microsoft.com/office/drawing/2010/main" val="0"/>
              </a:ext>
            </a:extLst>
          </a:blip>
          <a:srcRect l="25855" r="24676"/>
          <a:stretch/>
        </p:blipFill>
        <p:spPr>
          <a:xfrm>
            <a:off x="8359906" y="2473569"/>
            <a:ext cx="2687079" cy="2453854"/>
          </a:xfrm>
          <a:prstGeom prst="rect">
            <a:avLst/>
          </a:prstGeom>
        </p:spPr>
      </p:pic>
      <p:pic>
        <p:nvPicPr>
          <p:cNvPr id="9" name="Billede 8">
            <a:extLst>
              <a:ext uri="{FF2B5EF4-FFF2-40B4-BE49-F238E27FC236}">
                <a16:creationId xmlns:a16="http://schemas.microsoft.com/office/drawing/2014/main" id="{E569A7CE-A59C-42A7-89FB-C3B8C33FF1D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155723" y="1123836"/>
            <a:ext cx="2028745" cy="289235"/>
          </a:xfrm>
          <a:prstGeom prst="rect">
            <a:avLst/>
          </a:prstGeom>
          <a:noFill/>
          <a:ln>
            <a:noFill/>
          </a:ln>
        </p:spPr>
      </p:pic>
    </p:spTree>
    <p:extLst>
      <p:ext uri="{BB962C8B-B14F-4D97-AF65-F5344CB8AC3E}">
        <p14:creationId xmlns:p14="http://schemas.microsoft.com/office/powerpoint/2010/main" val="2661132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B7A08D6-F87B-44A7-BDA1-FDBB0BD72309}"/>
              </a:ext>
            </a:extLst>
          </p:cNvPr>
          <p:cNvSpPr>
            <a:spLocks noGrp="1"/>
          </p:cNvSpPr>
          <p:nvPr>
            <p:ph idx="1"/>
          </p:nvPr>
        </p:nvSpPr>
        <p:spPr>
          <a:xfrm>
            <a:off x="3674941" y="1486280"/>
            <a:ext cx="3503071" cy="4583016"/>
          </a:xfrm>
        </p:spPr>
        <p:txBody>
          <a:bodyPr>
            <a:normAutofit/>
          </a:bodyPr>
          <a:lstStyle/>
          <a:p>
            <a:r>
              <a:rPr lang="da-DK" dirty="0">
                <a:solidFill>
                  <a:srgbClr val="90BB23"/>
                </a:solidFill>
                <a:hlinkClick r:id="rId3">
                  <a:extLst>
                    <a:ext uri="{A12FA001-AC4F-418D-AE19-62706E023703}">
                      <ahyp:hlinkClr xmlns:ahyp="http://schemas.microsoft.com/office/drawing/2018/hyperlinkcolor" val="tx"/>
                    </a:ext>
                  </a:extLst>
                </a:hlinkClick>
              </a:rPr>
              <a:t>www.censorsekretariatet.dk</a:t>
            </a:r>
            <a:endParaRPr lang="da-DK" dirty="0">
              <a:solidFill>
                <a:srgbClr val="002060"/>
              </a:solidFill>
            </a:endParaRPr>
          </a:p>
          <a:p>
            <a:pPr lvl="1"/>
            <a:r>
              <a:rPr lang="da-DK" dirty="0">
                <a:solidFill>
                  <a:srgbClr val="002060"/>
                </a:solidFill>
              </a:rPr>
              <a:t>Kontakt os</a:t>
            </a:r>
          </a:p>
          <a:p>
            <a:pPr lvl="1"/>
            <a:r>
              <a:rPr lang="da-DK" dirty="0">
                <a:solidFill>
                  <a:srgbClr val="002060"/>
                </a:solidFill>
              </a:rPr>
              <a:t>Liste over hvert enkelt censorformandskab</a:t>
            </a:r>
          </a:p>
        </p:txBody>
      </p:sp>
      <p:sp>
        <p:nvSpPr>
          <p:cNvPr id="6" name="Titel 1">
            <a:extLst>
              <a:ext uri="{FF2B5EF4-FFF2-40B4-BE49-F238E27FC236}">
                <a16:creationId xmlns:a16="http://schemas.microsoft.com/office/drawing/2014/main" id="{1F39AA1E-8F40-4B3F-AC3B-3EF58C81E400}"/>
              </a:ext>
            </a:extLst>
          </p:cNvPr>
          <p:cNvSpPr txBox="1">
            <a:spLocks/>
          </p:cNvSpPr>
          <p:nvPr/>
        </p:nvSpPr>
        <p:spPr>
          <a:xfrm>
            <a:off x="-94588" y="686972"/>
            <a:ext cx="3769529" cy="51206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da-DK" sz="2800" dirty="0">
                <a:solidFill>
                  <a:schemeClr val="bg1"/>
                </a:solidFill>
              </a:rPr>
              <a:t>Kontakt til  censorformandskabet</a:t>
            </a:r>
          </a:p>
          <a:p>
            <a:pPr algn="ctr"/>
            <a:r>
              <a:rPr lang="da-DK" sz="2800" dirty="0">
                <a:solidFill>
                  <a:schemeClr val="bg1"/>
                </a:solidFill>
              </a:rPr>
              <a:t>&amp; Censorsekretariatet</a:t>
            </a:r>
          </a:p>
        </p:txBody>
      </p:sp>
      <p:pic>
        <p:nvPicPr>
          <p:cNvPr id="5" name="Billede 4" descr="Beskrivelse: Beskrivelse: cid:image001.jpg@01CC5698.6E1772F0">
            <a:extLst>
              <a:ext uri="{FF2B5EF4-FFF2-40B4-BE49-F238E27FC236}">
                <a16:creationId xmlns:a16="http://schemas.microsoft.com/office/drawing/2014/main" id="{53D29D13-D1CB-49D6-83BC-BDE730BE426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45140" y="6496676"/>
            <a:ext cx="1546860" cy="251460"/>
          </a:xfrm>
          <a:prstGeom prst="rect">
            <a:avLst/>
          </a:prstGeom>
          <a:noFill/>
          <a:ln>
            <a:noFill/>
          </a:ln>
        </p:spPr>
      </p:pic>
      <p:grpSp>
        <p:nvGrpSpPr>
          <p:cNvPr id="7" name="Gruppe 6">
            <a:extLst>
              <a:ext uri="{FF2B5EF4-FFF2-40B4-BE49-F238E27FC236}">
                <a16:creationId xmlns:a16="http://schemas.microsoft.com/office/drawing/2014/main" id="{E4BB9F4F-2540-47A0-96AE-0E182EAC5C78}"/>
              </a:ext>
            </a:extLst>
          </p:cNvPr>
          <p:cNvGrpSpPr/>
          <p:nvPr/>
        </p:nvGrpSpPr>
        <p:grpSpPr>
          <a:xfrm>
            <a:off x="799381" y="3610708"/>
            <a:ext cx="2455814" cy="2528528"/>
            <a:chOff x="2018730" y="2867305"/>
            <a:chExt cx="2455814" cy="2483604"/>
          </a:xfrm>
        </p:grpSpPr>
        <p:pic>
          <p:nvPicPr>
            <p:cNvPr id="8" name="Billede 7">
              <a:extLst>
                <a:ext uri="{FF2B5EF4-FFF2-40B4-BE49-F238E27FC236}">
                  <a16:creationId xmlns:a16="http://schemas.microsoft.com/office/drawing/2014/main" id="{750E7D5D-FD22-48A2-ACB4-5D649A293030}"/>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8884" y="2867305"/>
              <a:ext cx="1715467" cy="2414907"/>
            </a:xfrm>
            <a:prstGeom prst="rect">
              <a:avLst/>
            </a:prstGeom>
          </p:spPr>
        </p:pic>
        <p:sp>
          <p:nvSpPr>
            <p:cNvPr id="9" name="Tekstfelt 8">
              <a:extLst>
                <a:ext uri="{FF2B5EF4-FFF2-40B4-BE49-F238E27FC236}">
                  <a16:creationId xmlns:a16="http://schemas.microsoft.com/office/drawing/2014/main" id="{531D445C-F32E-4E77-BEA1-8F1F056144B2}"/>
                </a:ext>
              </a:extLst>
            </p:cNvPr>
            <p:cNvSpPr txBox="1"/>
            <p:nvPr userDrawn="1"/>
          </p:nvSpPr>
          <p:spPr>
            <a:xfrm>
              <a:off x="2018730" y="4981577"/>
              <a:ext cx="2455814" cy="369332"/>
            </a:xfrm>
            <a:prstGeom prst="rect">
              <a:avLst/>
            </a:prstGeom>
            <a:noFill/>
          </p:spPr>
          <p:txBody>
            <a:bodyPr wrap="square" rtlCol="0">
              <a:spAutoFit/>
            </a:bodyPr>
            <a:lstStyle/>
            <a:p>
              <a:r>
                <a:rPr lang="da-DK" dirty="0">
                  <a:solidFill>
                    <a:schemeClr val="accent1">
                      <a:lumMod val="50000"/>
                    </a:schemeClr>
                  </a:solidFill>
                </a:rPr>
                <a:t>Censorsekretariatet</a:t>
              </a:r>
            </a:p>
          </p:txBody>
        </p:sp>
      </p:grpSp>
      <p:pic>
        <p:nvPicPr>
          <p:cNvPr id="12" name="Billede 11" descr="Et billede, der indeholder blyant, skriveredskaber, papirvare, himmel&#10;&#10;Automatisk genereret beskrivelse">
            <a:extLst>
              <a:ext uri="{FF2B5EF4-FFF2-40B4-BE49-F238E27FC236}">
                <a16:creationId xmlns:a16="http://schemas.microsoft.com/office/drawing/2014/main" id="{3DEC1ECD-0EFB-4F93-A71E-EC45AD22875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9938" y="-280631"/>
            <a:ext cx="6902681" cy="4363763"/>
          </a:xfrm>
          <a:prstGeom prst="rect">
            <a:avLst/>
          </a:prstGeom>
        </p:spPr>
      </p:pic>
      <p:pic>
        <p:nvPicPr>
          <p:cNvPr id="10" name="Billede 9">
            <a:extLst>
              <a:ext uri="{FF2B5EF4-FFF2-40B4-BE49-F238E27FC236}">
                <a16:creationId xmlns:a16="http://schemas.microsoft.com/office/drawing/2014/main" id="{A1992EDB-2853-45BF-B8B6-88ADFCB200A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55723" y="1123836"/>
            <a:ext cx="2028745" cy="289235"/>
          </a:xfrm>
          <a:prstGeom prst="rect">
            <a:avLst/>
          </a:prstGeom>
          <a:noFill/>
          <a:ln>
            <a:noFill/>
          </a:ln>
        </p:spPr>
      </p:pic>
    </p:spTree>
    <p:extLst>
      <p:ext uri="{BB962C8B-B14F-4D97-AF65-F5344CB8AC3E}">
        <p14:creationId xmlns:p14="http://schemas.microsoft.com/office/powerpoint/2010/main" val="1465485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C49D74-3FFB-4BE7-94DE-284D404D2F13}"/>
              </a:ext>
            </a:extLst>
          </p:cNvPr>
          <p:cNvSpPr>
            <a:spLocks noGrp="1"/>
          </p:cNvSpPr>
          <p:nvPr>
            <p:ph type="title"/>
          </p:nvPr>
        </p:nvSpPr>
        <p:spPr>
          <a:xfrm>
            <a:off x="252919" y="1123837"/>
            <a:ext cx="2947482" cy="4601183"/>
          </a:xfrm>
        </p:spPr>
        <p:txBody>
          <a:bodyPr>
            <a:normAutofit/>
          </a:bodyPr>
          <a:lstStyle/>
          <a:p>
            <a:r>
              <a:rPr lang="da-DK" sz="2500" dirty="0"/>
              <a:t>Formål med introduktion af censorer</a:t>
            </a:r>
          </a:p>
        </p:txBody>
      </p:sp>
      <p:sp>
        <p:nvSpPr>
          <p:cNvPr id="3" name="Pladsholder til indhold 2">
            <a:extLst>
              <a:ext uri="{FF2B5EF4-FFF2-40B4-BE49-F238E27FC236}">
                <a16:creationId xmlns:a16="http://schemas.microsoft.com/office/drawing/2014/main" id="{65F48E12-2874-45B2-97A8-8FC9BCFB952B}"/>
              </a:ext>
            </a:extLst>
          </p:cNvPr>
          <p:cNvSpPr>
            <a:spLocks noGrp="1"/>
          </p:cNvSpPr>
          <p:nvPr>
            <p:ph idx="1"/>
          </p:nvPr>
        </p:nvSpPr>
        <p:spPr>
          <a:xfrm>
            <a:off x="3814354" y="770709"/>
            <a:ext cx="3827417" cy="5214039"/>
          </a:xfrm>
        </p:spPr>
        <p:txBody>
          <a:bodyPr>
            <a:normAutofit/>
          </a:bodyPr>
          <a:lstStyle/>
          <a:p>
            <a:r>
              <a:rPr lang="da-DK" dirty="0">
                <a:solidFill>
                  <a:srgbClr val="002060"/>
                </a:solidFill>
              </a:rPr>
              <a:t>Forsyne censorer med nødvendig viden</a:t>
            </a:r>
          </a:p>
          <a:p>
            <a:r>
              <a:rPr lang="da-DK" dirty="0">
                <a:solidFill>
                  <a:srgbClr val="002060"/>
                </a:solidFill>
              </a:rPr>
              <a:t>At give censorerne en forståelse af censorinstitutionens interesser </a:t>
            </a:r>
          </a:p>
          <a:p>
            <a:r>
              <a:rPr lang="da-DK" dirty="0">
                <a:solidFill>
                  <a:srgbClr val="002060"/>
                </a:solidFill>
              </a:rPr>
              <a:t>Skabe en god relation</a:t>
            </a:r>
          </a:p>
        </p:txBody>
      </p:sp>
      <p:pic>
        <p:nvPicPr>
          <p:cNvPr id="7" name="Billede 6" descr="Et billede, der indeholder person, tavle, foto&#10;&#10;Automatisk genereret beskrivelse">
            <a:extLst>
              <a:ext uri="{FF2B5EF4-FFF2-40B4-BE49-F238E27FC236}">
                <a16:creationId xmlns:a16="http://schemas.microsoft.com/office/drawing/2014/main" id="{8183E209-9A16-4FA3-843F-13FDB7D38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103" y="2264740"/>
            <a:ext cx="3474720" cy="2319375"/>
          </a:xfrm>
          <a:prstGeom prst="rect">
            <a:avLst/>
          </a:prstGeom>
        </p:spPr>
      </p:pic>
      <p:pic>
        <p:nvPicPr>
          <p:cNvPr id="6" name="Billede 5">
            <a:extLst>
              <a:ext uri="{FF2B5EF4-FFF2-40B4-BE49-F238E27FC236}">
                <a16:creationId xmlns:a16="http://schemas.microsoft.com/office/drawing/2014/main" id="{1AF7BD64-ECFD-4FC4-B5EF-71661BBB761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55723" y="1123836"/>
            <a:ext cx="2028745" cy="289235"/>
          </a:xfrm>
          <a:prstGeom prst="rect">
            <a:avLst/>
          </a:prstGeom>
          <a:noFill/>
          <a:ln>
            <a:noFill/>
          </a:ln>
        </p:spPr>
      </p:pic>
    </p:spTree>
    <p:extLst>
      <p:ext uri="{BB962C8B-B14F-4D97-AF65-F5344CB8AC3E}">
        <p14:creationId xmlns:p14="http://schemas.microsoft.com/office/powerpoint/2010/main" val="3234014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D44F5C-A888-4B74-8A47-88C7CD5E42BE}"/>
              </a:ext>
            </a:extLst>
          </p:cNvPr>
          <p:cNvSpPr>
            <a:spLocks noGrp="1"/>
          </p:cNvSpPr>
          <p:nvPr>
            <p:ph type="title"/>
          </p:nvPr>
        </p:nvSpPr>
        <p:spPr>
          <a:xfrm>
            <a:off x="111149" y="864108"/>
            <a:ext cx="3073914" cy="5120639"/>
          </a:xfrm>
        </p:spPr>
        <p:txBody>
          <a:bodyPr>
            <a:normAutofit/>
          </a:bodyPr>
          <a:lstStyle/>
          <a:p>
            <a:pPr algn="r"/>
            <a:r>
              <a:rPr lang="da-DK" sz="2800" dirty="0">
                <a:solidFill>
                  <a:schemeClr val="bg1"/>
                </a:solidFill>
              </a:rPr>
              <a:t>Censorsekretariatet</a:t>
            </a:r>
          </a:p>
        </p:txBody>
      </p:sp>
      <p:sp>
        <p:nvSpPr>
          <p:cNvPr id="27" name="Pladsholder til indhold 2">
            <a:extLst>
              <a:ext uri="{FF2B5EF4-FFF2-40B4-BE49-F238E27FC236}">
                <a16:creationId xmlns:a16="http://schemas.microsoft.com/office/drawing/2014/main" id="{6AC159E8-7201-4672-B9AD-9B6F428A276E}"/>
              </a:ext>
            </a:extLst>
          </p:cNvPr>
          <p:cNvSpPr>
            <a:spLocks noGrp="1"/>
          </p:cNvSpPr>
          <p:nvPr>
            <p:ph idx="1"/>
          </p:nvPr>
        </p:nvSpPr>
        <p:spPr>
          <a:xfrm>
            <a:off x="3531122" y="864108"/>
            <a:ext cx="7301001" cy="3634533"/>
          </a:xfrm>
        </p:spPr>
        <p:txBody>
          <a:bodyPr>
            <a:normAutofit/>
          </a:bodyPr>
          <a:lstStyle/>
          <a:p>
            <a:pPr marL="0" indent="0">
              <a:buNone/>
            </a:pPr>
            <a:r>
              <a:rPr lang="da-DK" b="1" dirty="0">
                <a:solidFill>
                  <a:srgbClr val="002060"/>
                </a:solidFill>
              </a:rPr>
              <a:t>Censorsekretariatets kerneopgave- inden for de erhvervsrettede videregående uddannelser</a:t>
            </a:r>
          </a:p>
          <a:p>
            <a:pPr fontAlgn="base"/>
            <a:r>
              <a:rPr lang="da-DK" dirty="0">
                <a:solidFill>
                  <a:srgbClr val="002060"/>
                </a:solidFill>
              </a:rPr>
              <a:t>Censorsekretariatet fungerer som det koordinerende bindeled </a:t>
            </a:r>
          </a:p>
          <a:p>
            <a:pPr fontAlgn="base"/>
            <a:r>
              <a:rPr lang="da-DK" dirty="0">
                <a:solidFill>
                  <a:srgbClr val="002060"/>
                </a:solidFill>
              </a:rPr>
              <a:t>Kvalitet og relevans</a:t>
            </a:r>
          </a:p>
          <a:p>
            <a:pPr fontAlgn="base"/>
            <a:r>
              <a:rPr lang="da-DK" dirty="0">
                <a:solidFill>
                  <a:srgbClr val="002060"/>
                </a:solidFill>
              </a:rPr>
              <a:t>Censorsekretariatet besvarer spørgsmål fra censorinstitutionens interessenter</a:t>
            </a:r>
          </a:p>
          <a:p>
            <a:endParaRPr lang="da-DK" dirty="0"/>
          </a:p>
        </p:txBody>
      </p:sp>
      <p:grpSp>
        <p:nvGrpSpPr>
          <p:cNvPr id="8" name="Gruppe 7">
            <a:extLst>
              <a:ext uri="{FF2B5EF4-FFF2-40B4-BE49-F238E27FC236}">
                <a16:creationId xmlns:a16="http://schemas.microsoft.com/office/drawing/2014/main" id="{64E34872-F645-4BD7-A1BD-7C60A6B657E2}"/>
              </a:ext>
            </a:extLst>
          </p:cNvPr>
          <p:cNvGrpSpPr/>
          <p:nvPr/>
        </p:nvGrpSpPr>
        <p:grpSpPr>
          <a:xfrm>
            <a:off x="604962" y="3510288"/>
            <a:ext cx="2455814" cy="2483604"/>
            <a:chOff x="2018730" y="2867305"/>
            <a:chExt cx="2455814" cy="2483604"/>
          </a:xfrm>
        </p:grpSpPr>
        <p:pic>
          <p:nvPicPr>
            <p:cNvPr id="9" name="Billede 8">
              <a:extLst>
                <a:ext uri="{FF2B5EF4-FFF2-40B4-BE49-F238E27FC236}">
                  <a16:creationId xmlns:a16="http://schemas.microsoft.com/office/drawing/2014/main" id="{C4B1E244-EA21-4FEE-BE0A-6918BB794FA3}"/>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8884" y="2867305"/>
              <a:ext cx="1715467" cy="2414907"/>
            </a:xfrm>
            <a:prstGeom prst="rect">
              <a:avLst/>
            </a:prstGeom>
          </p:spPr>
        </p:pic>
        <p:sp>
          <p:nvSpPr>
            <p:cNvPr id="10" name="Tekstfelt 9">
              <a:extLst>
                <a:ext uri="{FF2B5EF4-FFF2-40B4-BE49-F238E27FC236}">
                  <a16:creationId xmlns:a16="http://schemas.microsoft.com/office/drawing/2014/main" id="{AEFD84EA-4214-49D7-BAD9-8470BF9A7412}"/>
                </a:ext>
              </a:extLst>
            </p:cNvPr>
            <p:cNvSpPr txBox="1"/>
            <p:nvPr userDrawn="1"/>
          </p:nvSpPr>
          <p:spPr>
            <a:xfrm>
              <a:off x="2018730" y="4981577"/>
              <a:ext cx="2455814" cy="369332"/>
            </a:xfrm>
            <a:prstGeom prst="rect">
              <a:avLst/>
            </a:prstGeom>
            <a:noFill/>
          </p:spPr>
          <p:txBody>
            <a:bodyPr wrap="square" rtlCol="0">
              <a:spAutoFit/>
            </a:bodyPr>
            <a:lstStyle/>
            <a:p>
              <a:r>
                <a:rPr lang="da-DK" dirty="0">
                  <a:solidFill>
                    <a:schemeClr val="accent1">
                      <a:lumMod val="50000"/>
                    </a:schemeClr>
                  </a:solidFill>
                </a:rPr>
                <a:t>Censorsekretariatet</a:t>
              </a:r>
            </a:p>
          </p:txBody>
        </p:sp>
      </p:grpSp>
      <p:pic>
        <p:nvPicPr>
          <p:cNvPr id="11" name="Billede 10" descr="Et billede, der indeholder indendørs, bord&#10;&#10;Automatisk genereret beskrivelse">
            <a:extLst>
              <a:ext uri="{FF2B5EF4-FFF2-40B4-BE49-F238E27FC236}">
                <a16:creationId xmlns:a16="http://schemas.microsoft.com/office/drawing/2014/main" id="{7F8412F6-D3DA-4BC7-9097-B56348459B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559" y="3786554"/>
            <a:ext cx="5468125" cy="2343483"/>
          </a:xfrm>
          <a:prstGeom prst="rect">
            <a:avLst/>
          </a:prstGeom>
        </p:spPr>
      </p:pic>
      <p:pic>
        <p:nvPicPr>
          <p:cNvPr id="12" name="Billede 11">
            <a:extLst>
              <a:ext uri="{FF2B5EF4-FFF2-40B4-BE49-F238E27FC236}">
                <a16:creationId xmlns:a16="http://schemas.microsoft.com/office/drawing/2014/main" id="{7316DBC3-4E0B-43AB-91CD-FADD5C70266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155723" y="1123836"/>
            <a:ext cx="2028745" cy="289235"/>
          </a:xfrm>
          <a:prstGeom prst="rect">
            <a:avLst/>
          </a:prstGeom>
          <a:noFill/>
          <a:ln>
            <a:noFill/>
          </a:ln>
        </p:spPr>
      </p:pic>
    </p:spTree>
    <p:extLst>
      <p:ext uri="{BB962C8B-B14F-4D97-AF65-F5344CB8AC3E}">
        <p14:creationId xmlns:p14="http://schemas.microsoft.com/office/powerpoint/2010/main" val="18860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8F525-4076-4D5D-B988-9A43A2DD7AE0}"/>
              </a:ext>
            </a:extLst>
          </p:cNvPr>
          <p:cNvSpPr>
            <a:spLocks noGrp="1"/>
          </p:cNvSpPr>
          <p:nvPr>
            <p:ph type="title"/>
          </p:nvPr>
        </p:nvSpPr>
        <p:spPr/>
        <p:txBody>
          <a:bodyPr/>
          <a:lstStyle/>
          <a:p>
            <a:r>
              <a:rPr lang="da-DK" dirty="0"/>
              <a:t>Censor- it</a:t>
            </a:r>
          </a:p>
        </p:txBody>
      </p:sp>
      <p:sp>
        <p:nvSpPr>
          <p:cNvPr id="3" name="Pladsholder til indhold 2">
            <a:extLst>
              <a:ext uri="{FF2B5EF4-FFF2-40B4-BE49-F238E27FC236}">
                <a16:creationId xmlns:a16="http://schemas.microsoft.com/office/drawing/2014/main" id="{E387C822-778B-43C1-AFAC-D2919D66BFF2}"/>
              </a:ext>
            </a:extLst>
          </p:cNvPr>
          <p:cNvSpPr>
            <a:spLocks noGrp="1"/>
          </p:cNvSpPr>
          <p:nvPr>
            <p:ph idx="1"/>
          </p:nvPr>
        </p:nvSpPr>
        <p:spPr/>
        <p:txBody>
          <a:bodyPr/>
          <a:lstStyle/>
          <a:p>
            <a:r>
              <a:rPr lang="da-DK" dirty="0">
                <a:solidFill>
                  <a:srgbClr val="002060"/>
                </a:solidFill>
              </a:rPr>
              <a:t>Censorsekretariatet anvender et allokeringssystem som kaldes for Censor- it</a:t>
            </a:r>
          </a:p>
          <a:p>
            <a:r>
              <a:rPr lang="da-DK" dirty="0">
                <a:solidFill>
                  <a:srgbClr val="002060"/>
                </a:solidFill>
              </a:rPr>
              <a:t>Systemet sikre at gældende lovgivning for området overholdes</a:t>
            </a:r>
          </a:p>
          <a:p>
            <a:r>
              <a:rPr lang="da-DK" dirty="0">
                <a:solidFill>
                  <a:srgbClr val="002060"/>
                </a:solidFill>
              </a:rPr>
              <a:t>Samarbejder med UC- Syd Danmark om Censor- it</a:t>
            </a:r>
          </a:p>
        </p:txBody>
      </p:sp>
      <p:grpSp>
        <p:nvGrpSpPr>
          <p:cNvPr id="4" name="Gruppe 3">
            <a:extLst>
              <a:ext uri="{FF2B5EF4-FFF2-40B4-BE49-F238E27FC236}">
                <a16:creationId xmlns:a16="http://schemas.microsoft.com/office/drawing/2014/main" id="{58B6825A-224A-45A7-B3A7-90F0E288871B}"/>
              </a:ext>
            </a:extLst>
          </p:cNvPr>
          <p:cNvGrpSpPr/>
          <p:nvPr/>
        </p:nvGrpSpPr>
        <p:grpSpPr>
          <a:xfrm>
            <a:off x="604962" y="3510288"/>
            <a:ext cx="2455814" cy="2483604"/>
            <a:chOff x="2018730" y="2867305"/>
            <a:chExt cx="2455814" cy="2483604"/>
          </a:xfrm>
        </p:grpSpPr>
        <p:pic>
          <p:nvPicPr>
            <p:cNvPr id="5" name="Billede 4">
              <a:extLst>
                <a:ext uri="{FF2B5EF4-FFF2-40B4-BE49-F238E27FC236}">
                  <a16:creationId xmlns:a16="http://schemas.microsoft.com/office/drawing/2014/main" id="{0D8F0B11-BA3C-496A-A148-51DE7131B0C4}"/>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8884" y="2867305"/>
              <a:ext cx="1715467" cy="2414907"/>
            </a:xfrm>
            <a:prstGeom prst="rect">
              <a:avLst/>
            </a:prstGeom>
          </p:spPr>
        </p:pic>
        <p:sp>
          <p:nvSpPr>
            <p:cNvPr id="6" name="Tekstfelt 5">
              <a:extLst>
                <a:ext uri="{FF2B5EF4-FFF2-40B4-BE49-F238E27FC236}">
                  <a16:creationId xmlns:a16="http://schemas.microsoft.com/office/drawing/2014/main" id="{AF0F9821-DBFA-4D84-9AFE-AF7ED46C794A}"/>
                </a:ext>
              </a:extLst>
            </p:cNvPr>
            <p:cNvSpPr txBox="1"/>
            <p:nvPr userDrawn="1"/>
          </p:nvSpPr>
          <p:spPr>
            <a:xfrm>
              <a:off x="2018730" y="4981577"/>
              <a:ext cx="2455814" cy="369332"/>
            </a:xfrm>
            <a:prstGeom prst="rect">
              <a:avLst/>
            </a:prstGeom>
            <a:noFill/>
          </p:spPr>
          <p:txBody>
            <a:bodyPr wrap="square" rtlCol="0">
              <a:spAutoFit/>
            </a:bodyPr>
            <a:lstStyle/>
            <a:p>
              <a:r>
                <a:rPr lang="da-DK" dirty="0">
                  <a:solidFill>
                    <a:schemeClr val="accent1">
                      <a:lumMod val="50000"/>
                    </a:schemeClr>
                  </a:solidFill>
                </a:rPr>
                <a:t>Censorsekretariatet</a:t>
              </a:r>
            </a:p>
          </p:txBody>
        </p:sp>
      </p:grpSp>
      <p:pic>
        <p:nvPicPr>
          <p:cNvPr id="9" name="Billede 8">
            <a:extLst>
              <a:ext uri="{FF2B5EF4-FFF2-40B4-BE49-F238E27FC236}">
                <a16:creationId xmlns:a16="http://schemas.microsoft.com/office/drawing/2014/main" id="{55E0280B-443F-4C93-9885-FAA18F20D35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55723" y="1123836"/>
            <a:ext cx="2028745" cy="289235"/>
          </a:xfrm>
          <a:prstGeom prst="rect">
            <a:avLst/>
          </a:prstGeom>
          <a:noFill/>
          <a:ln>
            <a:noFill/>
          </a:ln>
        </p:spPr>
      </p:pic>
      <p:pic>
        <p:nvPicPr>
          <p:cNvPr id="7174" name="Picture 6" descr="pc – personlig computer | lex.dk – Den Store Danske">
            <a:extLst>
              <a:ext uri="{FF2B5EF4-FFF2-40B4-BE49-F238E27FC236}">
                <a16:creationId xmlns:a16="http://schemas.microsoft.com/office/drawing/2014/main" id="{17A62B12-54B8-4A6A-A907-8CABDB0D53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645" y="4436347"/>
            <a:ext cx="3259015" cy="217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7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øb Time Timer 8&amp;quot; visuelt ur med alarm - 20 x 20 cm - Sort farve. online -  Indlæring">
            <a:extLst>
              <a:ext uri="{FF2B5EF4-FFF2-40B4-BE49-F238E27FC236}">
                <a16:creationId xmlns:a16="http://schemas.microsoft.com/office/drawing/2014/main" id="{AAC89E22-4B28-48E1-B6B3-5538D118D7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959"/>
          <a:stretch/>
        </p:blipFill>
        <p:spPr bwMode="auto">
          <a:xfrm>
            <a:off x="8274836" y="3593123"/>
            <a:ext cx="3272246" cy="281547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EA5FE9D4-4C5C-4CD4-92CE-B190150FFB2C}"/>
              </a:ext>
            </a:extLst>
          </p:cNvPr>
          <p:cNvSpPr>
            <a:spLocks noGrp="1"/>
          </p:cNvSpPr>
          <p:nvPr>
            <p:ph type="title"/>
          </p:nvPr>
        </p:nvSpPr>
        <p:spPr>
          <a:xfrm>
            <a:off x="0" y="1123836"/>
            <a:ext cx="3616349" cy="4601183"/>
          </a:xfrm>
        </p:spPr>
        <p:txBody>
          <a:bodyPr/>
          <a:lstStyle/>
          <a:p>
            <a:r>
              <a:rPr lang="da-DK" dirty="0"/>
              <a:t>Omfang af censur</a:t>
            </a:r>
            <a:br>
              <a:rPr lang="da-DK" dirty="0"/>
            </a:br>
            <a:r>
              <a:rPr lang="da-DK" dirty="0"/>
              <a:t>125 timers reglen</a:t>
            </a:r>
          </a:p>
        </p:txBody>
      </p:sp>
      <p:sp>
        <p:nvSpPr>
          <p:cNvPr id="3" name="Pladsholder til indhold 2">
            <a:extLst>
              <a:ext uri="{FF2B5EF4-FFF2-40B4-BE49-F238E27FC236}">
                <a16:creationId xmlns:a16="http://schemas.microsoft.com/office/drawing/2014/main" id="{A88C39BE-B3CA-47EF-8DF9-7D15E6B14052}"/>
              </a:ext>
            </a:extLst>
          </p:cNvPr>
          <p:cNvSpPr>
            <a:spLocks noGrp="1"/>
          </p:cNvSpPr>
          <p:nvPr>
            <p:ph idx="1"/>
          </p:nvPr>
        </p:nvSpPr>
        <p:spPr/>
        <p:txBody>
          <a:bodyPr/>
          <a:lstStyle/>
          <a:p>
            <a:r>
              <a:rPr lang="da-DK" b="1" dirty="0">
                <a:solidFill>
                  <a:srgbClr val="002060"/>
                </a:solidFill>
              </a:rPr>
              <a:t>Regler ved planlægning af censur</a:t>
            </a:r>
          </a:p>
          <a:p>
            <a:pPr lvl="1"/>
            <a:r>
              <a:rPr lang="da-DK" dirty="0">
                <a:solidFill>
                  <a:srgbClr val="002060"/>
                </a:solidFill>
              </a:rPr>
              <a:t>Maks 125 timer pr. semester</a:t>
            </a:r>
          </a:p>
          <a:p>
            <a:pPr lvl="1"/>
            <a:r>
              <a:rPr lang="da-DK" dirty="0">
                <a:solidFill>
                  <a:srgbClr val="002060"/>
                </a:solidFill>
              </a:rPr>
              <a:t>Bliver automatisk sat passiv i systemet ved for mange timer</a:t>
            </a:r>
          </a:p>
          <a:p>
            <a:pPr lvl="1"/>
            <a:r>
              <a:rPr lang="da-DK" dirty="0">
                <a:solidFill>
                  <a:srgbClr val="002060"/>
                </a:solidFill>
              </a:rPr>
              <a:t>Censor-it opgør timer på baggrund af censorbestillingerne</a:t>
            </a:r>
          </a:p>
        </p:txBody>
      </p:sp>
      <p:pic>
        <p:nvPicPr>
          <p:cNvPr id="5" name="Billede 4">
            <a:extLst>
              <a:ext uri="{FF2B5EF4-FFF2-40B4-BE49-F238E27FC236}">
                <a16:creationId xmlns:a16="http://schemas.microsoft.com/office/drawing/2014/main" id="{8983BB92-9E6B-4624-B48A-C386AA7444C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55723" y="1123836"/>
            <a:ext cx="2028745" cy="289235"/>
          </a:xfrm>
          <a:prstGeom prst="rect">
            <a:avLst/>
          </a:prstGeom>
          <a:noFill/>
          <a:ln>
            <a:noFill/>
          </a:ln>
        </p:spPr>
      </p:pic>
    </p:spTree>
    <p:extLst>
      <p:ext uri="{BB962C8B-B14F-4D97-AF65-F5344CB8AC3E}">
        <p14:creationId xmlns:p14="http://schemas.microsoft.com/office/powerpoint/2010/main" val="1047929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1444-0965-4478-9B40-C25FC3FDB363}"/>
              </a:ext>
            </a:extLst>
          </p:cNvPr>
          <p:cNvSpPr>
            <a:spLocks noGrp="1"/>
          </p:cNvSpPr>
          <p:nvPr>
            <p:ph type="title"/>
          </p:nvPr>
        </p:nvSpPr>
        <p:spPr>
          <a:xfrm>
            <a:off x="-4035" y="813721"/>
            <a:ext cx="3496830" cy="4601183"/>
          </a:xfrm>
        </p:spPr>
        <p:txBody>
          <a:bodyPr/>
          <a:lstStyle/>
          <a:p>
            <a:pPr algn="ctr"/>
            <a:r>
              <a:rPr lang="da-DK" dirty="0">
                <a:solidFill>
                  <a:schemeClr val="bg1"/>
                </a:solidFill>
              </a:rPr>
              <a:t> </a:t>
            </a:r>
            <a:br>
              <a:rPr lang="da-DK" dirty="0">
                <a:solidFill>
                  <a:schemeClr val="bg1"/>
                </a:solidFill>
              </a:rPr>
            </a:br>
            <a:r>
              <a:rPr lang="da-DK" sz="3200" dirty="0">
                <a:solidFill>
                  <a:schemeClr val="bg1"/>
                </a:solidFill>
              </a:rPr>
              <a:t>Censor </a:t>
            </a:r>
            <a:r>
              <a:rPr lang="da-DK" sz="3200" dirty="0" err="1">
                <a:solidFill>
                  <a:schemeClr val="bg1"/>
                </a:solidFill>
              </a:rPr>
              <a:t>it´s</a:t>
            </a:r>
            <a:r>
              <a:rPr lang="da-DK" sz="3200" dirty="0">
                <a:solidFill>
                  <a:schemeClr val="bg1"/>
                </a:solidFill>
              </a:rPr>
              <a:t> algoritme</a:t>
            </a:r>
          </a:p>
        </p:txBody>
      </p:sp>
      <p:sp>
        <p:nvSpPr>
          <p:cNvPr id="3" name="Content Placeholder 2">
            <a:extLst>
              <a:ext uri="{FF2B5EF4-FFF2-40B4-BE49-F238E27FC236}">
                <a16:creationId xmlns:a16="http://schemas.microsoft.com/office/drawing/2014/main" id="{37C10FFE-FFC8-47A9-A213-ABCDBBDA43F0}"/>
              </a:ext>
            </a:extLst>
          </p:cNvPr>
          <p:cNvSpPr>
            <a:spLocks noGrp="1"/>
          </p:cNvSpPr>
          <p:nvPr>
            <p:ph idx="1"/>
          </p:nvPr>
        </p:nvSpPr>
        <p:spPr>
          <a:xfrm>
            <a:off x="3903074" y="512228"/>
            <a:ext cx="7058003" cy="4372758"/>
          </a:xfrm>
        </p:spPr>
        <p:txBody>
          <a:bodyPr/>
          <a:lstStyle/>
          <a:p>
            <a:pPr marL="0" indent="0">
              <a:buNone/>
            </a:pPr>
            <a:r>
              <a:rPr lang="da-DK" b="1" dirty="0">
                <a:solidFill>
                  <a:srgbClr val="002060"/>
                </a:solidFill>
              </a:rPr>
              <a:t>Der allokeres censorer ud fra følgende algoritme</a:t>
            </a:r>
          </a:p>
          <a:p>
            <a:endParaRPr lang="da-DK" dirty="0"/>
          </a:p>
        </p:txBody>
      </p:sp>
      <p:grpSp>
        <p:nvGrpSpPr>
          <p:cNvPr id="5" name="Gruppe 4">
            <a:extLst>
              <a:ext uri="{FF2B5EF4-FFF2-40B4-BE49-F238E27FC236}">
                <a16:creationId xmlns:a16="http://schemas.microsoft.com/office/drawing/2014/main" id="{B3E62399-6854-447A-A6CD-83A43FB4808F}"/>
              </a:ext>
            </a:extLst>
          </p:cNvPr>
          <p:cNvGrpSpPr/>
          <p:nvPr/>
        </p:nvGrpSpPr>
        <p:grpSpPr>
          <a:xfrm>
            <a:off x="406244" y="4339564"/>
            <a:ext cx="2372025" cy="1465898"/>
            <a:chOff x="9870943" y="2831554"/>
            <a:chExt cx="2372025" cy="1465898"/>
          </a:xfrm>
        </p:grpSpPr>
        <p:pic>
          <p:nvPicPr>
            <p:cNvPr id="6" name="Billede 5">
              <a:extLst>
                <a:ext uri="{FF2B5EF4-FFF2-40B4-BE49-F238E27FC236}">
                  <a16:creationId xmlns:a16="http://schemas.microsoft.com/office/drawing/2014/main" id="{910058F4-B605-46C6-85A4-40E659F5D95E}"/>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70943" y="2831554"/>
              <a:ext cx="2372025" cy="1465898"/>
            </a:xfrm>
            <a:prstGeom prst="rect">
              <a:avLst/>
            </a:prstGeom>
          </p:spPr>
        </p:pic>
        <p:sp>
          <p:nvSpPr>
            <p:cNvPr id="7" name="Tekstfelt 6">
              <a:extLst>
                <a:ext uri="{FF2B5EF4-FFF2-40B4-BE49-F238E27FC236}">
                  <a16:creationId xmlns:a16="http://schemas.microsoft.com/office/drawing/2014/main" id="{07CDAFC9-5476-49C6-A5DE-53AF3289FF1F}"/>
                </a:ext>
              </a:extLst>
            </p:cNvPr>
            <p:cNvSpPr txBox="1"/>
            <p:nvPr userDrawn="1"/>
          </p:nvSpPr>
          <p:spPr>
            <a:xfrm>
              <a:off x="10485754" y="3833255"/>
              <a:ext cx="1351570" cy="369332"/>
            </a:xfrm>
            <a:prstGeom prst="rect">
              <a:avLst/>
            </a:prstGeom>
            <a:noFill/>
          </p:spPr>
          <p:txBody>
            <a:bodyPr wrap="square" rtlCol="0">
              <a:spAutoFit/>
            </a:bodyPr>
            <a:lstStyle/>
            <a:p>
              <a:r>
                <a:rPr lang="da-DK" dirty="0">
                  <a:solidFill>
                    <a:schemeClr val="accent1">
                      <a:lumMod val="50000"/>
                    </a:schemeClr>
                  </a:solidFill>
                </a:rPr>
                <a:t>Censorerne</a:t>
              </a:r>
            </a:p>
          </p:txBody>
        </p:sp>
      </p:grpSp>
      <p:pic>
        <p:nvPicPr>
          <p:cNvPr id="9" name="Billede 8">
            <a:extLst>
              <a:ext uri="{FF2B5EF4-FFF2-40B4-BE49-F238E27FC236}">
                <a16:creationId xmlns:a16="http://schemas.microsoft.com/office/drawing/2014/main" id="{0F004A61-559F-4439-98D9-5F6E54909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074" y="2783766"/>
            <a:ext cx="5440218" cy="3620622"/>
          </a:xfrm>
          <a:prstGeom prst="rect">
            <a:avLst/>
          </a:prstGeom>
        </p:spPr>
      </p:pic>
      <p:pic>
        <p:nvPicPr>
          <p:cNvPr id="10" name="Billede 9">
            <a:extLst>
              <a:ext uri="{FF2B5EF4-FFF2-40B4-BE49-F238E27FC236}">
                <a16:creationId xmlns:a16="http://schemas.microsoft.com/office/drawing/2014/main" id="{B03FFEED-C6B2-4854-8B22-6C3310CCC22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155723" y="1123836"/>
            <a:ext cx="2028745" cy="289235"/>
          </a:xfrm>
          <a:prstGeom prst="rect">
            <a:avLst/>
          </a:prstGeom>
          <a:noFill/>
          <a:ln>
            <a:noFill/>
          </a:ln>
        </p:spPr>
      </p:pic>
    </p:spTree>
    <p:extLst>
      <p:ext uri="{BB962C8B-B14F-4D97-AF65-F5344CB8AC3E}">
        <p14:creationId xmlns:p14="http://schemas.microsoft.com/office/powerpoint/2010/main" val="551090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7EE4-8050-48F8-8BB7-7BDFDE345C81}"/>
              </a:ext>
            </a:extLst>
          </p:cNvPr>
          <p:cNvSpPr>
            <a:spLocks noGrp="1"/>
          </p:cNvSpPr>
          <p:nvPr>
            <p:ph type="title"/>
          </p:nvPr>
        </p:nvSpPr>
        <p:spPr/>
        <p:txBody>
          <a:bodyPr/>
          <a:lstStyle/>
          <a:p>
            <a:pPr algn="ctr"/>
            <a:r>
              <a:rPr lang="da-DK" dirty="0"/>
              <a:t>Opdatering af egen profil</a:t>
            </a:r>
          </a:p>
        </p:txBody>
      </p:sp>
      <p:sp>
        <p:nvSpPr>
          <p:cNvPr id="3" name="Content Placeholder 2">
            <a:extLst>
              <a:ext uri="{FF2B5EF4-FFF2-40B4-BE49-F238E27FC236}">
                <a16:creationId xmlns:a16="http://schemas.microsoft.com/office/drawing/2014/main" id="{31418807-4541-4D41-A901-CAAE1C577F56}"/>
              </a:ext>
            </a:extLst>
          </p:cNvPr>
          <p:cNvSpPr>
            <a:spLocks noGrp="1"/>
          </p:cNvSpPr>
          <p:nvPr>
            <p:ph idx="1"/>
          </p:nvPr>
        </p:nvSpPr>
        <p:spPr>
          <a:xfrm>
            <a:off x="3452018" y="1058109"/>
            <a:ext cx="7315200" cy="2930830"/>
          </a:xfrm>
        </p:spPr>
        <p:txBody>
          <a:bodyPr/>
          <a:lstStyle/>
          <a:p>
            <a:pPr marL="0" indent="0">
              <a:buNone/>
            </a:pPr>
            <a:r>
              <a:rPr lang="da-DK" b="1" dirty="0">
                <a:solidFill>
                  <a:srgbClr val="002060"/>
                </a:solidFill>
              </a:rPr>
              <a:t>Min profil i Censor-it</a:t>
            </a:r>
          </a:p>
          <a:p>
            <a:r>
              <a:rPr lang="da-DK" dirty="0">
                <a:solidFill>
                  <a:srgbClr val="002060"/>
                </a:solidFill>
              </a:rPr>
              <a:t>Hvorfor er det vigtigt med en opdateret profil i censor it</a:t>
            </a:r>
          </a:p>
          <a:p>
            <a:r>
              <a:rPr lang="da-DK" dirty="0">
                <a:solidFill>
                  <a:srgbClr val="002060"/>
                </a:solidFill>
              </a:rPr>
              <a:t>Hvad kan jeg som censor se på egen profil</a:t>
            </a:r>
          </a:p>
        </p:txBody>
      </p:sp>
      <p:grpSp>
        <p:nvGrpSpPr>
          <p:cNvPr id="4" name="Gruppe 3">
            <a:extLst>
              <a:ext uri="{FF2B5EF4-FFF2-40B4-BE49-F238E27FC236}">
                <a16:creationId xmlns:a16="http://schemas.microsoft.com/office/drawing/2014/main" id="{4DA88788-ACED-4858-8127-7137C3C605B0}"/>
              </a:ext>
            </a:extLst>
          </p:cNvPr>
          <p:cNvGrpSpPr/>
          <p:nvPr/>
        </p:nvGrpSpPr>
        <p:grpSpPr>
          <a:xfrm>
            <a:off x="593118" y="4259122"/>
            <a:ext cx="2372025" cy="1465898"/>
            <a:chOff x="9870943" y="2831554"/>
            <a:chExt cx="2372025" cy="1465898"/>
          </a:xfrm>
        </p:grpSpPr>
        <p:pic>
          <p:nvPicPr>
            <p:cNvPr id="5" name="Billede 4">
              <a:extLst>
                <a:ext uri="{FF2B5EF4-FFF2-40B4-BE49-F238E27FC236}">
                  <a16:creationId xmlns:a16="http://schemas.microsoft.com/office/drawing/2014/main" id="{EB9CC8D0-0338-4887-A07A-A9FC6C59E312}"/>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70943" y="2831554"/>
              <a:ext cx="2372025" cy="1465898"/>
            </a:xfrm>
            <a:prstGeom prst="rect">
              <a:avLst/>
            </a:prstGeom>
          </p:spPr>
        </p:pic>
        <p:sp>
          <p:nvSpPr>
            <p:cNvPr id="6" name="Tekstfelt 5">
              <a:extLst>
                <a:ext uri="{FF2B5EF4-FFF2-40B4-BE49-F238E27FC236}">
                  <a16:creationId xmlns:a16="http://schemas.microsoft.com/office/drawing/2014/main" id="{9F7290F5-2066-4C48-8C9E-A01F5D243B0F}"/>
                </a:ext>
              </a:extLst>
            </p:cNvPr>
            <p:cNvSpPr txBox="1"/>
            <p:nvPr userDrawn="1"/>
          </p:nvSpPr>
          <p:spPr>
            <a:xfrm>
              <a:off x="10485754" y="3833255"/>
              <a:ext cx="1351570" cy="369332"/>
            </a:xfrm>
            <a:prstGeom prst="rect">
              <a:avLst/>
            </a:prstGeom>
            <a:noFill/>
          </p:spPr>
          <p:txBody>
            <a:bodyPr wrap="square" rtlCol="0">
              <a:spAutoFit/>
            </a:bodyPr>
            <a:lstStyle/>
            <a:p>
              <a:r>
                <a:rPr lang="da-DK" dirty="0">
                  <a:solidFill>
                    <a:schemeClr val="accent1">
                      <a:lumMod val="50000"/>
                    </a:schemeClr>
                  </a:solidFill>
                </a:rPr>
                <a:t>Censorerne</a:t>
              </a:r>
            </a:p>
          </p:txBody>
        </p:sp>
      </p:grpSp>
      <p:pic>
        <p:nvPicPr>
          <p:cNvPr id="11" name="Billede 10" descr="Et billede, der indeholder clipart&#10;&#10;Automatisk genereret beskrivelse">
            <a:extLst>
              <a:ext uri="{FF2B5EF4-FFF2-40B4-BE49-F238E27FC236}">
                <a16:creationId xmlns:a16="http://schemas.microsoft.com/office/drawing/2014/main" id="{2283DCFF-7CA6-4571-978C-83112367E0A8}"/>
              </a:ext>
            </a:extLst>
          </p:cNvPr>
          <p:cNvPicPr>
            <a:picLocks noChangeAspect="1"/>
          </p:cNvPicPr>
          <p:nvPr/>
        </p:nvPicPr>
        <p:blipFill>
          <a:blip r:embed="rId4">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6370972" y="2858668"/>
            <a:ext cx="4396246" cy="2930830"/>
          </a:xfrm>
          <a:prstGeom prst="rect">
            <a:avLst/>
          </a:prstGeom>
        </p:spPr>
      </p:pic>
      <p:pic>
        <p:nvPicPr>
          <p:cNvPr id="9" name="Billede 8">
            <a:extLst>
              <a:ext uri="{FF2B5EF4-FFF2-40B4-BE49-F238E27FC236}">
                <a16:creationId xmlns:a16="http://schemas.microsoft.com/office/drawing/2014/main" id="{24181027-1A19-4D45-8813-0ACB7D33C08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155723" y="1123836"/>
            <a:ext cx="2028745" cy="289235"/>
          </a:xfrm>
          <a:prstGeom prst="rect">
            <a:avLst/>
          </a:prstGeom>
          <a:noFill/>
          <a:ln>
            <a:noFill/>
          </a:ln>
        </p:spPr>
      </p:pic>
    </p:spTree>
    <p:extLst>
      <p:ext uri="{BB962C8B-B14F-4D97-AF65-F5344CB8AC3E}">
        <p14:creationId xmlns:p14="http://schemas.microsoft.com/office/powerpoint/2010/main" val="241917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756F92-7642-4F93-8067-34B238393AB3}"/>
              </a:ext>
            </a:extLst>
          </p:cNvPr>
          <p:cNvSpPr>
            <a:spLocks noGrp="1"/>
          </p:cNvSpPr>
          <p:nvPr>
            <p:ph type="title"/>
          </p:nvPr>
        </p:nvSpPr>
        <p:spPr/>
        <p:txBody>
          <a:bodyPr/>
          <a:lstStyle/>
          <a:p>
            <a:r>
              <a:rPr lang="da-DK" dirty="0"/>
              <a:t>Allokering af censorer</a:t>
            </a:r>
          </a:p>
        </p:txBody>
      </p:sp>
      <p:sp>
        <p:nvSpPr>
          <p:cNvPr id="3" name="Pladsholder til indhold 2">
            <a:extLst>
              <a:ext uri="{FF2B5EF4-FFF2-40B4-BE49-F238E27FC236}">
                <a16:creationId xmlns:a16="http://schemas.microsoft.com/office/drawing/2014/main" id="{9EB6FAF0-F7B7-4090-865D-ACD1B49AE92B}"/>
              </a:ext>
            </a:extLst>
          </p:cNvPr>
          <p:cNvSpPr>
            <a:spLocks noGrp="1"/>
          </p:cNvSpPr>
          <p:nvPr>
            <p:ph idx="1"/>
          </p:nvPr>
        </p:nvSpPr>
        <p:spPr>
          <a:xfrm>
            <a:off x="3608011" y="1595628"/>
            <a:ext cx="7315200" cy="5120640"/>
          </a:xfrm>
        </p:spPr>
        <p:txBody>
          <a:bodyPr/>
          <a:lstStyle/>
          <a:p>
            <a:endParaRPr lang="da-DK" dirty="0"/>
          </a:p>
          <a:p>
            <a:endParaRPr lang="da-DK" dirty="0"/>
          </a:p>
          <a:p>
            <a:r>
              <a:rPr lang="da-DK" b="1" dirty="0">
                <a:solidFill>
                  <a:srgbClr val="002060"/>
                </a:solidFill>
              </a:rPr>
              <a:t>Hvordan foregår allokeringsprocessen</a:t>
            </a:r>
          </a:p>
          <a:p>
            <a:pPr lvl="1"/>
            <a:r>
              <a:rPr lang="da-DK" b="0" i="0" dirty="0">
                <a:solidFill>
                  <a:srgbClr val="002060"/>
                </a:solidFill>
                <a:effectLst/>
              </a:rPr>
              <a:t>24 timers forespørgsel</a:t>
            </a:r>
          </a:p>
          <a:p>
            <a:pPr lvl="1"/>
            <a:r>
              <a:rPr lang="da-DK" dirty="0">
                <a:solidFill>
                  <a:srgbClr val="002060"/>
                </a:solidFill>
              </a:rPr>
              <a:t>Håndtering af hastecensur</a:t>
            </a:r>
            <a:endParaRPr lang="da-DK" b="0" i="0" dirty="0">
              <a:solidFill>
                <a:srgbClr val="002060"/>
              </a:solidFill>
              <a:effectLst/>
            </a:endParaRPr>
          </a:p>
          <a:p>
            <a:pPr lvl="1"/>
            <a:endParaRPr lang="da-DK" dirty="0">
              <a:solidFill>
                <a:srgbClr val="002060"/>
              </a:solidFill>
            </a:endParaRPr>
          </a:p>
        </p:txBody>
      </p:sp>
      <p:pic>
        <p:nvPicPr>
          <p:cNvPr id="1028" name="Picture 4" descr="Censor | ZBC SOSU">
            <a:extLst>
              <a:ext uri="{FF2B5EF4-FFF2-40B4-BE49-F238E27FC236}">
                <a16:creationId xmlns:a16="http://schemas.microsoft.com/office/drawing/2014/main" id="{84321D62-BA8C-447B-9ED4-B5FBF7D95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011" y="1247883"/>
            <a:ext cx="4977927" cy="2594556"/>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a:extLst>
              <a:ext uri="{FF2B5EF4-FFF2-40B4-BE49-F238E27FC236}">
                <a16:creationId xmlns:a16="http://schemas.microsoft.com/office/drawing/2014/main" id="{4787BE86-C1C0-4AC2-8F96-B21B7F577A9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55723" y="1123836"/>
            <a:ext cx="2028745" cy="289235"/>
          </a:xfrm>
          <a:prstGeom prst="rect">
            <a:avLst/>
          </a:prstGeom>
          <a:noFill/>
          <a:ln>
            <a:noFill/>
          </a:ln>
        </p:spPr>
      </p:pic>
    </p:spTree>
    <p:extLst>
      <p:ext uri="{BB962C8B-B14F-4D97-AF65-F5344CB8AC3E}">
        <p14:creationId xmlns:p14="http://schemas.microsoft.com/office/powerpoint/2010/main" val="368971883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A2B841E-9E69-4D53-AF5E-72AB78E972A8}">
  <we:reference id="876bbefe-7635-4ff2-af65-156f022b5530" version="1.0.0.1"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ORG sagsdokument" ma:contentTypeID="0x010100E17793E8F3D4487697D54A4061AAA1550041950B13F1226C4BA85BA70F733A3D41" ma:contentTypeVersion="4" ma:contentTypeDescription="Opret et nyt dokument." ma:contentTypeScope="" ma:versionID="ca45ff1dd4910175e384c4b220e46b55">
  <xsd:schema xmlns:xsd="http://www.w3.org/2001/XMLSchema" xmlns:xs="http://www.w3.org/2001/XMLSchema" xmlns:p="http://schemas.microsoft.com/office/2006/metadata/properties" xmlns:ns2="d5c114ae-abe2-4799-898b-8439ebbbe871" xmlns:ns3="501cd66a-5bef-4a10-9751-60b5625d27ce" targetNamespace="http://schemas.microsoft.com/office/2006/metadata/properties" ma:root="true" ma:fieldsID="671472bc8605efd879bbd893ac182139" ns2:_="" ns3:_="">
    <xsd:import namespace="d5c114ae-abe2-4799-898b-8439ebbbe871"/>
    <xsd:import namespace="501cd66a-5bef-4a10-9751-60b5625d27ce"/>
    <xsd:element name="properties">
      <xsd:complexType>
        <xsd:sequence>
          <xsd:element name="documentManagement">
            <xsd:complexType>
              <xsd:all>
                <xsd:element ref="ns2:Ax_WorkAreaID" minOccurs="0"/>
                <xsd:element ref="ns2:Ax_SiteTypeID" minOccurs="0"/>
                <xsd:element ref="ns2:Ax_DocumentDate" minOccurs="0"/>
                <xsd:element ref="ns2:Ax_SiteTypeCategory" minOccurs="0"/>
                <xsd:element ref="ns2:AxMSG_From" minOccurs="0"/>
                <xsd:element ref="ns2:AxMSG_To" minOccurs="0"/>
                <xsd:element ref="ns2:AxMSG_Attachments" minOccurs="0"/>
                <xsd:element ref="ns2:l369ff9c9317443ab404afce486caa00" minOccurs="0"/>
                <xsd:element ref="ns2:TaxCatchAll" minOccurs="0"/>
                <xsd:element ref="ns2:TaxCatchAllLabel" minOccurs="0"/>
                <xsd:element ref="ns2:UCN_Sagsbehandler" minOccurs="0"/>
                <xsd:element ref="ns2:l369ff9c9317443ab404afce486caa20" minOccurs="0"/>
                <xsd:element ref="ns2:l369ff9c9317443ab404afce486caa21"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c114ae-abe2-4799-898b-8439ebbbe871" elementFormDefault="qualified">
    <xsd:import namespace="http://schemas.microsoft.com/office/2006/documentManagement/types"/>
    <xsd:import namespace="http://schemas.microsoft.com/office/infopath/2007/PartnerControls"/>
    <xsd:element name="Ax_WorkAreaID" ma:index="8" nillable="true" ma:displayName="Arbejdsområde ID" ma:internalName="Ax_WorkAreaID">
      <xsd:simpleType>
        <xsd:restriction base="dms:Text"/>
      </xsd:simpleType>
    </xsd:element>
    <xsd:element name="Ax_SiteTypeID" ma:index="9" nillable="true" ma:displayName="Sitetype ID" ma:internalName="Ax_SiteTypeID">
      <xsd:simpleType>
        <xsd:restriction base="dms:Text"/>
      </xsd:simpleType>
    </xsd:element>
    <xsd:element name="Ax_DocumentDate" ma:index="10" nillable="true" ma:displayName="Dokumentdato" ma:internalName="Ax_DocumentDate">
      <xsd:simpleType>
        <xsd:restriction base="dms:DateTime"/>
      </xsd:simpleType>
    </xsd:element>
    <xsd:element name="Ax_SiteTypeCategory" ma:index="11" nillable="true" ma:displayName="Site Type Category" ma:internalName="Ax_SiteTypeCategory">
      <xsd:simpleType>
        <xsd:restriction base="dms:Text"/>
      </xsd:simpleType>
    </xsd:element>
    <xsd:element name="AxMSG_From" ma:index="12" nillable="true" ma:displayName="Fra" ma:internalName="AxMSG_From">
      <xsd:simpleType>
        <xsd:restriction base="dms:Text"/>
      </xsd:simpleType>
    </xsd:element>
    <xsd:element name="AxMSG_To" ma:index="13" nillable="true" ma:displayName="Til" ma:internalName="AxMSG_To">
      <xsd:simpleType>
        <xsd:restriction base="dms:Note"/>
      </xsd:simpleType>
    </xsd:element>
    <xsd:element name="AxMSG_Attachments" ma:index="14" nillable="true" ma:displayName="Vedhæftninger" ma:internalName="AxMSG_Attachments">
      <xsd:simpleType>
        <xsd:restriction base="dms:Note"/>
      </xsd:simpleType>
    </xsd:element>
    <xsd:element name="l369ff9c9317443ab404afce486caa00" ma:index="15" nillable="true" ma:taxonomy="true" ma:internalName="l369ff9c9317443ab404afce486caa00" ma:taxonomyFieldName="UCN_Status" ma:displayName="Status" ma:fieldId="{5369ff9c-9317-443a-b404-afce486caa00}" ma:sspId="6e115677-f02f-49e2-a07c-4177104e56d8" ma:termSetId="bfd62c1b-4697-4e1f-94f0-c4ee00b6aa01" ma:anchorId="00000000-0000-0000-0000-000000000000" ma:open="false" ma:isKeyword="false">
      <xsd:complexType>
        <xsd:sequence>
          <xsd:element ref="pc:Terms" minOccurs="0" maxOccurs="1"/>
        </xsd:sequence>
      </xsd:complexType>
    </xsd:element>
    <xsd:element name="TaxCatchAll" ma:index="16" nillable="true" ma:displayName="Taxonomy Catch All Column" ma:hidden="true" ma:list="{da1982a4-9996-4997-b035-10d84fffcbdc}" ma:internalName="TaxCatchAll" ma:showField="CatchAllData" ma:web="d5c114ae-abe2-4799-898b-8439ebbbe871">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da1982a4-9996-4997-b035-10d84fffcbdc}" ma:internalName="TaxCatchAllLabel" ma:readOnly="true" ma:showField="CatchAllDataLabel" ma:web="d5c114ae-abe2-4799-898b-8439ebbbe871">
      <xsd:complexType>
        <xsd:complexContent>
          <xsd:extension base="dms:MultiChoiceLookup">
            <xsd:sequence>
              <xsd:element name="Value" type="dms:Lookup" maxOccurs="unbounded" minOccurs="0" nillable="true"/>
            </xsd:sequence>
          </xsd:extension>
        </xsd:complexContent>
      </xsd:complexType>
    </xsd:element>
    <xsd:element name="UCN_Sagsbehandler" ma:index="19" nillable="true" ma:displayName="Sagsbehandler" ma:internalName="UCN_Sagsbehandl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369ff9c9317443ab404afce486caa20" ma:index="20" nillable="true" ma:taxonomy="true" ma:internalName="l369ff9c9317443ab404afce486caa20" ma:taxonomyFieldName="UCN_ORG_Emne" ma:displayName="Emne" ma:fieldId="{5369ff9c-9317-443a-b404-afce486caa20}" ma:sspId="6e115677-f02f-49e2-a07c-4177104e56d8" ma:termSetId="bfd62c1b-4697-4e1f-94f0-c4ee00b6aa04" ma:anchorId="00000000-0000-0000-0000-000000000000" ma:open="false" ma:isKeyword="false">
      <xsd:complexType>
        <xsd:sequence>
          <xsd:element ref="pc:Terms" minOccurs="0" maxOccurs="1"/>
        </xsd:sequence>
      </xsd:complexType>
    </xsd:element>
    <xsd:element name="l369ff9c9317443ab404afce486caa21" ma:index="22" nillable="true" ma:taxonomy="true" ma:internalName="l369ff9c9317443ab404afce486caa21" ma:taxonomyFieldName="UCN_ORG_OrgEnhed" ma:displayName="Organisatorisk enhed" ma:fieldId="{5369ff9c-9317-443a-b404-afce486caa21}" ma:sspId="6e115677-f02f-49e2-a07c-4177104e56d8" ma:termSetId="bfd62c1b-4697-4e1f-94f0-c4ee00b6aa0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1cd66a-5bef-4a10-9751-60b5625d27ce"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xMSG_From xmlns="d5c114ae-abe2-4799-898b-8439ebbbe871" xsi:nil="true"/>
    <Ax_WorkAreaID xmlns="d5c114ae-abe2-4799-898b-8439ebbbe871" xsi:nil="true"/>
    <AxMSG_To xmlns="d5c114ae-abe2-4799-898b-8439ebbbe871" xsi:nil="true"/>
    <l369ff9c9317443ab404afce486caa21 xmlns="d5c114ae-abe2-4799-898b-8439ebbbe871">
      <Terms xmlns="http://schemas.microsoft.com/office/infopath/2007/PartnerControls"/>
    </l369ff9c9317443ab404afce486caa21>
    <UCN_Sagsbehandler xmlns="d5c114ae-abe2-4799-898b-8439ebbbe871">
      <UserInfo>
        <DisplayName/>
        <AccountId xsi:nil="true"/>
        <AccountType/>
      </UserInfo>
    </UCN_Sagsbehandler>
    <l369ff9c9317443ab404afce486caa20 xmlns="d5c114ae-abe2-4799-898b-8439ebbbe871">
      <Terms xmlns="http://schemas.microsoft.com/office/infopath/2007/PartnerControls"/>
    </l369ff9c9317443ab404afce486caa20>
    <Ax_SiteTypeID xmlns="d5c114ae-abe2-4799-898b-8439ebbbe871" xsi:nil="true"/>
    <l369ff9c9317443ab404afce486caa00 xmlns="d5c114ae-abe2-4799-898b-8439ebbbe871">
      <Terms xmlns="http://schemas.microsoft.com/office/infopath/2007/PartnerControls"/>
    </l369ff9c9317443ab404afce486caa00>
    <AxMSG_Attachments xmlns="d5c114ae-abe2-4799-898b-8439ebbbe871" xsi:nil="true"/>
    <TaxCatchAll xmlns="d5c114ae-abe2-4799-898b-8439ebbbe871"/>
    <Ax_DocumentDate xmlns="d5c114ae-abe2-4799-898b-8439ebbbe871" xsi:nil="true"/>
    <Ax_SiteTypeCategory xmlns="d5c114ae-abe2-4799-898b-8439ebbbe871" xsi:nil="true"/>
  </documentManagement>
</p:properties>
</file>

<file path=customXml/itemProps1.xml><?xml version="1.0" encoding="utf-8"?>
<ds:datastoreItem xmlns:ds="http://schemas.openxmlformats.org/officeDocument/2006/customXml" ds:itemID="{D268AB1B-DF85-40EA-8937-394B86D54A4A}">
  <ds:schemaRefs>
    <ds:schemaRef ds:uri="http://schemas.microsoft.com/sharepoint/v3/contenttype/forms"/>
  </ds:schemaRefs>
</ds:datastoreItem>
</file>

<file path=customXml/itemProps2.xml><?xml version="1.0" encoding="utf-8"?>
<ds:datastoreItem xmlns:ds="http://schemas.openxmlformats.org/officeDocument/2006/customXml" ds:itemID="{CC13FB8E-0075-4461-9ACF-560B67E5B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c114ae-abe2-4799-898b-8439ebbbe871"/>
    <ds:schemaRef ds:uri="501cd66a-5bef-4a10-9751-60b5625d27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530996-57F6-4DA4-976F-CBE0DDD168E1}">
  <ds:schemaRefs>
    <ds:schemaRef ds:uri="http://schemas.microsoft.com/office/2006/documentManagement/types"/>
    <ds:schemaRef ds:uri="d5c114ae-abe2-4799-898b-8439ebbbe871"/>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 ds:uri="501cd66a-5bef-4a10-9751-60b5625d27c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12779</TotalTime>
  <Words>3098</Words>
  <Application>Microsoft Office PowerPoint</Application>
  <PresentationFormat>Widescreen</PresentationFormat>
  <Paragraphs>248</Paragraphs>
  <Slides>21</Slides>
  <Notes>21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21</vt:i4>
      </vt:variant>
    </vt:vector>
  </HeadingPairs>
  <TitlesOfParts>
    <vt:vector size="27" baseType="lpstr">
      <vt:lpstr>Helvetica Neue</vt:lpstr>
      <vt:lpstr>Calibri</vt:lpstr>
      <vt:lpstr>Wingdings 2</vt:lpstr>
      <vt:lpstr>Corbel</vt:lpstr>
      <vt:lpstr>Arial</vt:lpstr>
      <vt:lpstr>Frame</vt:lpstr>
      <vt:lpstr>Introduktion af  Ny-beskikkede censorer</vt:lpstr>
      <vt:lpstr>Program</vt:lpstr>
      <vt:lpstr>Formål med introduktion af censorer</vt:lpstr>
      <vt:lpstr>Censorsekretariatet</vt:lpstr>
      <vt:lpstr>Censor- it</vt:lpstr>
      <vt:lpstr>Omfang af censur 125 timers reglen</vt:lpstr>
      <vt:lpstr>  Censor it´s algoritme</vt:lpstr>
      <vt:lpstr>Opdatering af egen profil</vt:lpstr>
      <vt:lpstr>Allokering af censorer</vt:lpstr>
      <vt:lpstr>Oplysninger fra institutionen</vt:lpstr>
      <vt:lpstr>Hvilke oplysninger modtager institutionen om dig som censor</vt:lpstr>
      <vt:lpstr>Censorkorpsets sammensætning </vt:lpstr>
      <vt:lpstr>Censorkorpset- En censor skal have</vt:lpstr>
      <vt:lpstr>Censorkorpset - En beskikket censor skal</vt:lpstr>
      <vt:lpstr>Censorkorpset - Censors rolle</vt:lpstr>
      <vt:lpstr>Censors rolle værdighedskravet</vt:lpstr>
      <vt:lpstr>Censors rolle værdighedskravet Fortsat</vt:lpstr>
      <vt:lpstr>Censor- og eksaminator rapporter   </vt:lpstr>
      <vt:lpstr>Årsindberetning</vt:lpstr>
      <vt:lpstr>Bekendtgørelser og  regler</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 af  Ny-beskikkede censorer</dc:title>
  <dc:creator>Runa Lund Daugaard</dc:creator>
  <cp:lastModifiedBy>Sandra Chanie Fragtrup</cp:lastModifiedBy>
  <cp:revision>13</cp:revision>
  <dcterms:created xsi:type="dcterms:W3CDTF">2019-09-09T09:29:54Z</dcterms:created>
  <dcterms:modified xsi:type="dcterms:W3CDTF">2026-05-29T12:03:42Z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0x010100E17793E8F3D4487697D54A4061AAA1550041950B13F1226C4BA85BA70F733A3D41</vt:lpwstr>
  </property>
</Properties>
</file>