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microsoft.com/office/2020/02/relationships/classificationlabels" Target="docMetadata/LabelInfo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59" r:id="rId5"/>
    <p:sldId id="260" r:id="rId6"/>
    <p:sldId id="268" r:id="rId7"/>
    <p:sldId id="269" r:id="rId8"/>
    <p:sldId id="270" r:id="rId9"/>
    <p:sldId id="271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A49F2DAF-8AEC-4742-BE0E-DF9763C16527}">
          <p14:sldIdLst>
            <p14:sldId id="256"/>
            <p14:sldId id="257"/>
            <p14:sldId id="272"/>
            <p14:sldId id="259"/>
            <p14:sldId id="260"/>
            <p14:sldId id="268"/>
            <p14:sldId id="269"/>
            <p14:sldId id="270"/>
            <p14:sldId id="271"/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3795B0-3B36-4300-ADE9-C5F565D5BC43}" v="4" dt="2026-05-01T09:21:25.6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7A62C8-FD39-E2E6-37FA-1EB782FDF8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47F6115-E6E4-5D5B-2168-FE7D9A70C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4F933ED-3656-E9CE-DFB4-3C65F9B0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935-EB3A-4293-9B49-D40996E1DDCB}" type="datetimeFigureOut">
              <a:rPr lang="da-DK" smtClean="0"/>
              <a:t>01-05-2026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55B2096-84A4-2723-DE10-B615DC198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11AE36-7AAD-EBC8-EDE4-7901D6CC0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F8E8E-D3CC-4AB4-9712-D5619163E9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573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D638C2-2824-904D-EAD6-07B21B171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D182632-E71B-39B0-34C3-C78F82254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2330414-7CE8-5584-EA04-0AA4331B8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935-EB3A-4293-9B49-D40996E1DDCB}" type="datetimeFigureOut">
              <a:rPr lang="da-DK" smtClean="0"/>
              <a:t>01-05-2026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0F9EC3B-681A-66A2-C4DE-E482A75D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D284E8C-70E2-2E30-7548-F422069F4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F8E8E-D3CC-4AB4-9712-D5619163E9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33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0E8DE6C-07BF-6708-C766-CAC41B8EE8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6FBF490-06F5-534A-9057-F3075162D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5C7A2BF-7AA5-0D69-B1F0-DA61BF58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935-EB3A-4293-9B49-D40996E1DDCB}" type="datetimeFigureOut">
              <a:rPr lang="da-DK" smtClean="0"/>
              <a:t>01-05-2026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9302038-77FE-258A-57F5-B392AF305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801D349-C269-D68A-91DA-14DB726A2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F8E8E-D3CC-4AB4-9712-D5619163E9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203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78D3A2-716B-5362-8D48-50A13BD57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4BB6159-81AB-FEBF-CC60-1E67D38F3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DCB9917-FB14-805B-F1C5-41D1AB70A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935-EB3A-4293-9B49-D40996E1DDCB}" type="datetimeFigureOut">
              <a:rPr lang="da-DK" smtClean="0"/>
              <a:t>01-05-2026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C4D1989-4A76-BD33-053E-CDB0711E8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CCA298-E2D9-9A58-4228-37F284C61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F8E8E-D3CC-4AB4-9712-D5619163E9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2011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B9E2FB-1934-A013-5793-43066A41D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9D6DDED-1F98-7CDC-924C-24D8653EFA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9ADCC2B-D7EB-2D32-CCCD-F80253656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935-EB3A-4293-9B49-D40996E1DDCB}" type="datetimeFigureOut">
              <a:rPr lang="da-DK" smtClean="0"/>
              <a:t>01-05-2026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F4F939-09CE-D60A-CD62-FF50CEECB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AB4777D-218F-ED4D-5869-8A08BB4C4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F8E8E-D3CC-4AB4-9712-D5619163E9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234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158698-27FF-3AAC-E5A3-6FBB41A06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548F0FC-4F27-2215-3C35-220E45C16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7463218-DEB3-789D-2BA1-87AEA2A35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3389DC5-0E31-8284-A474-F1F947DF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935-EB3A-4293-9B49-D40996E1DDCB}" type="datetimeFigureOut">
              <a:rPr lang="da-DK" smtClean="0"/>
              <a:t>01-05-2026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E19EAA1-62E6-9B9F-E69E-680A7D183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461F244-6BC6-1AF7-3F6D-6C8A23ECA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F8E8E-D3CC-4AB4-9712-D5619163E9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5441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5EC23E-9FB1-0AF8-852C-7381A9B7C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469A1B9-3ADF-A6CA-AFAC-2673DFDBE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9CBADAB-831D-0D94-EDC9-EFC9818C06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9D50971-3271-C543-9C4A-C13709209C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E140677-C275-E6D7-9716-F6E068FBC1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54FA093-69B1-4207-F859-204DFAEC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935-EB3A-4293-9B49-D40996E1DDCB}" type="datetimeFigureOut">
              <a:rPr lang="da-DK" smtClean="0"/>
              <a:t>01-05-2026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79C5E14-645E-DB65-AC29-94F2094A4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055327A-BCAB-DB60-1BBB-9F41E03D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F8E8E-D3CC-4AB4-9712-D5619163E9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411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F1CC81-5468-BDD1-6E56-64CD030DA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C3B76CA-A527-827E-FEE6-144C56AF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935-EB3A-4293-9B49-D40996E1DDCB}" type="datetimeFigureOut">
              <a:rPr lang="da-DK" smtClean="0"/>
              <a:t>01-05-2026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FA616DC-82D0-8AB2-DA1E-A7BDA2835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3FE6127-74B0-4F46-8DC2-F61EA0300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F8E8E-D3CC-4AB4-9712-D5619163E9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2075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1BB7834-27BB-1CD5-E5F1-EB0037352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935-EB3A-4293-9B49-D40996E1DDCB}" type="datetimeFigureOut">
              <a:rPr lang="da-DK" smtClean="0"/>
              <a:t>01-05-2026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8324882-2CDB-A263-C6E3-5E5283E62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2B55B5B-69E1-F3A7-A367-9DEE84F33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F8E8E-D3CC-4AB4-9712-D5619163E9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0073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C63ED-B941-4740-5556-63E6DB2D2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C9F58BE-AD0F-B9F8-2D09-47E1888A1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ED7A933-5011-E509-7E0B-65CABD065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ACBB7EC-9258-134B-54EE-D86F4027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935-EB3A-4293-9B49-D40996E1DDCB}" type="datetimeFigureOut">
              <a:rPr lang="da-DK" smtClean="0"/>
              <a:t>01-05-2026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7B63A64-6010-E5A1-C8C6-E2A83A18D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B4BC3CC-66C9-EFC8-C64D-0D143CABE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F8E8E-D3CC-4AB4-9712-D5619163E9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2163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D5B36C-E1AB-9B34-28E7-BA80B7E11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E474F40-AD80-9615-9D32-FF9C0BB216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563EC2B-2EDF-FECB-E23A-088A6035F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82DB6D8-59D9-FC83-7845-A5088791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935-EB3A-4293-9B49-D40996E1DDCB}" type="datetimeFigureOut">
              <a:rPr lang="da-DK" smtClean="0"/>
              <a:t>01-05-2026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3DDB2B7-0035-7D22-4767-D2DD8A512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D2DA5F4-A2AC-5D1D-B0F9-35F39EBF6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F8E8E-D3CC-4AB4-9712-D5619163E9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2685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CA6B849-2F93-2578-01A7-C520C3E7C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804B9E1-4FA4-4816-0391-0B5DB3371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D3D680C-E24C-3723-4538-D1B30EF39B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2C935-EB3A-4293-9B49-D40996E1DDCB}" type="datetimeFigureOut">
              <a:rPr lang="da-DK" smtClean="0"/>
              <a:t>01-05-2026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5060A0-3D2E-F60D-7CD5-E71412EFB8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0BA4A22-56FE-B412-901E-41E77EA3C2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F8E8E-D3CC-4AB4-9712-D5619163E9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6455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33B4DF-2EB3-B4AB-2057-B90070199C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r>
              <a:rPr lang="da-DK" sz="4800" dirty="0">
                <a:solidFill>
                  <a:srgbClr val="FFFFFF"/>
                </a:solidFill>
              </a:rPr>
              <a:t>Lovgrundlag for censors virke</a:t>
            </a:r>
            <a:br>
              <a:rPr lang="da-DK" sz="4800" dirty="0">
                <a:solidFill>
                  <a:srgbClr val="FFFFFF"/>
                </a:solidFill>
              </a:rPr>
            </a:br>
            <a:endParaRPr lang="da-DK" sz="4800" dirty="0">
              <a:solidFill>
                <a:srgbClr val="FFFFFF"/>
              </a:solidFill>
            </a:endParaRP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937ACC1-15FD-52F8-2A42-310DEC7FBF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da-DK" dirty="0"/>
              <a:t>Censorsekretariatet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F7B7E70B-C520-1EF6-A086-1B89296C3B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047" y="6284742"/>
            <a:ext cx="1546860" cy="2438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2647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DC92930-32B2-D170-C19C-8292AEB17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da-DK" sz="3100" dirty="0">
                <a:solidFill>
                  <a:srgbClr val="FFFFFF"/>
                </a:solidFill>
              </a:rPr>
              <a:t>Forvaltningsloven</a:t>
            </a:r>
            <a:br>
              <a:rPr lang="da-DK" sz="3100" dirty="0">
                <a:solidFill>
                  <a:srgbClr val="FFFFFF"/>
                </a:solidFill>
              </a:rPr>
            </a:br>
            <a:endParaRPr lang="da-DK" sz="3100" dirty="0">
              <a:solidFill>
                <a:srgbClr val="FFFFFF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15D4D85-5574-701A-352A-A5AF52BD3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u="sng" dirty="0"/>
              <a:t>Formål?</a:t>
            </a:r>
          </a:p>
          <a:p>
            <a:pPr lvl="1"/>
            <a:r>
              <a:rPr lang="da-DK" sz="2000" dirty="0"/>
              <a:t>Forvaltningsloven fastsætter regler om inhabilitet, vejledningspligt, repræsentation, aktindsigt til parter, parthøring, begrundelse, klagevejledning og tavshedspligt</a:t>
            </a:r>
          </a:p>
          <a:p>
            <a:pPr marL="457200" lvl="1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u="sng" dirty="0"/>
              <a:t>Hvad skal jeg som censor være særligt opmærksom på?</a:t>
            </a:r>
          </a:p>
          <a:p>
            <a:pPr lvl="1"/>
            <a:r>
              <a:rPr lang="da-DK" sz="2000" dirty="0"/>
              <a:t>Overordnede rammer, fx</a:t>
            </a:r>
          </a:p>
          <a:p>
            <a:pPr lvl="2"/>
            <a:r>
              <a:rPr lang="da-DK" dirty="0">
                <a:effectLst/>
                <a:latin typeface="-apple-system"/>
              </a:rPr>
              <a:t>Sagsbehandling og partsrettigheder: </a:t>
            </a:r>
          </a:p>
          <a:p>
            <a:pPr lvl="3"/>
            <a:r>
              <a:rPr lang="da-DK" sz="2000" dirty="0">
                <a:effectLst/>
                <a:latin typeface="-apple-system"/>
              </a:rPr>
              <a:t>Aktindsigt</a:t>
            </a:r>
          </a:p>
          <a:p>
            <a:pPr lvl="3"/>
            <a:r>
              <a:rPr lang="da-DK" sz="2000" dirty="0">
                <a:effectLst/>
                <a:latin typeface="-apple-system"/>
              </a:rPr>
              <a:t>Partshøring</a:t>
            </a:r>
          </a:p>
          <a:p>
            <a:pPr lvl="3"/>
            <a:r>
              <a:rPr lang="da-DK" sz="2000" dirty="0">
                <a:effectLst/>
                <a:latin typeface="-apple-system"/>
              </a:rPr>
              <a:t>Inhabilitet</a:t>
            </a:r>
          </a:p>
          <a:p>
            <a:pPr lvl="3"/>
            <a:r>
              <a:rPr lang="da-DK" sz="2000" dirty="0">
                <a:effectLst/>
                <a:latin typeface="-apple-system"/>
              </a:rPr>
              <a:t>Tavshedspligt</a:t>
            </a:r>
          </a:p>
          <a:p>
            <a:pPr lvl="3"/>
            <a:r>
              <a:rPr lang="da-DK" sz="2000" dirty="0">
                <a:effectLst/>
                <a:latin typeface="-apple-system"/>
              </a:rPr>
              <a:t> God forvaltningsskik og retssikkerhed </a:t>
            </a:r>
          </a:p>
          <a:p>
            <a:pPr marL="0" indent="0" rtl="0">
              <a:buNone/>
            </a:pPr>
            <a:endParaRPr lang="da-DK" sz="2000" dirty="0"/>
          </a:p>
          <a:p>
            <a:pPr lvl="1"/>
            <a:endParaRPr lang="da-DK" sz="2000" dirty="0"/>
          </a:p>
          <a:p>
            <a:endParaRPr lang="da-DK" sz="2000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1B8D9426-F86E-2185-F7F2-777BE55605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047" y="6284742"/>
            <a:ext cx="1546860" cy="2438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455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96345A8-45C4-64FD-5CF4-B2ECBDA51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da-DK" sz="3100" dirty="0">
                <a:solidFill>
                  <a:srgbClr val="FFFFFF"/>
                </a:solidFill>
              </a:rPr>
              <a:t>Offentlighedsloven</a:t>
            </a:r>
            <a:br>
              <a:rPr lang="da-DK" sz="3100" dirty="0">
                <a:solidFill>
                  <a:srgbClr val="FFFFFF"/>
                </a:solidFill>
              </a:rPr>
            </a:br>
            <a:endParaRPr lang="da-DK" sz="3100" dirty="0">
              <a:solidFill>
                <a:srgbClr val="FFFFFF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C32A41F-405F-C5D3-1E1C-CF17F746A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u="sng" dirty="0"/>
              <a:t>Formål?</a:t>
            </a:r>
          </a:p>
          <a:p>
            <a:pPr lvl="1"/>
            <a:r>
              <a:rPr lang="da-DK" sz="2000" dirty="0"/>
              <a:t>Offentlighedsloven har som grundlæggende formål at sikre åbenhed i den offentlige forvaltning; dog skal loven også varetage andre hensyn end åbenhed, </a:t>
            </a:r>
          </a:p>
          <a:p>
            <a:pPr marL="0" indent="0">
              <a:buNone/>
            </a:pPr>
            <a:r>
              <a:rPr lang="da-DK" sz="2000" u="sng" dirty="0"/>
              <a:t>Hvad skal jeg som censor være særligt opmærksom på?</a:t>
            </a:r>
          </a:p>
          <a:p>
            <a:pPr lvl="1"/>
            <a:r>
              <a:rPr lang="da-DK" sz="2000" dirty="0"/>
              <a:t>Overordnede rammer, fx</a:t>
            </a:r>
          </a:p>
          <a:p>
            <a:pPr lvl="2"/>
            <a:r>
              <a:rPr lang="da-DK" dirty="0"/>
              <a:t>Notatpligt</a:t>
            </a:r>
          </a:p>
          <a:p>
            <a:pPr lvl="2"/>
            <a:r>
              <a:rPr lang="da-DK" dirty="0"/>
              <a:t>Aktindsigt</a:t>
            </a:r>
          </a:p>
          <a:p>
            <a:pPr lvl="2"/>
            <a:r>
              <a:rPr lang="da-DK" dirty="0"/>
              <a:t>Ytringsfrihed</a:t>
            </a:r>
          </a:p>
          <a:p>
            <a:pPr lvl="2"/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56232E4-B7AD-F319-E201-1B87BF2CF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047" y="6284742"/>
            <a:ext cx="1546860" cy="2438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2298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AEF8CF-F55F-5F28-3C79-852658C5E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Tak for at du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som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censor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lyttede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med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91E01C9-EFC6-9CB1-5388-2C111470E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682" y="4870824"/>
            <a:ext cx="10005951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 du spørgsmål er du velkommen til at lave en opfølgning på disse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DE76AF3A-A6E4-E020-5FD4-A5B276DA7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047" y="6284742"/>
            <a:ext cx="1546860" cy="2438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185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3" name="Rectangle 5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5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5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5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5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F83E30D-BCAD-A457-DCA8-5199998D2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da-DK" sz="4000" dirty="0">
                <a:solidFill>
                  <a:srgbClr val="FFFFFF"/>
                </a:solidFill>
              </a:rPr>
              <a:t>Gældende lovgivning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51473AC-C3F3-F0BB-6A0B-2E512AFBF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da-DK" sz="1900" dirty="0"/>
          </a:p>
          <a:p>
            <a:pPr marL="0" indent="0">
              <a:buNone/>
            </a:pPr>
            <a:r>
              <a:rPr lang="da-DK" sz="1900" u="sng"/>
              <a:t>Hvilke </a:t>
            </a:r>
            <a:r>
              <a:rPr lang="da-DK" sz="1900" u="sng" dirty="0"/>
              <a:t>lovgrundlag findes der?</a:t>
            </a:r>
          </a:p>
          <a:p>
            <a:pPr lvl="1"/>
            <a:r>
              <a:rPr lang="da-DK" sz="1900" dirty="0"/>
              <a:t>Eksamensbekendtgørelsen </a:t>
            </a:r>
          </a:p>
          <a:p>
            <a:pPr lvl="1"/>
            <a:r>
              <a:rPr lang="da-DK" sz="1900" dirty="0"/>
              <a:t>Censorbekendtgørelsen</a:t>
            </a:r>
          </a:p>
          <a:p>
            <a:pPr lvl="1"/>
            <a:r>
              <a:rPr lang="da-DK" sz="1900" dirty="0"/>
              <a:t>Studieordninger</a:t>
            </a:r>
          </a:p>
          <a:p>
            <a:pPr lvl="1"/>
            <a:r>
              <a:rPr lang="da-DK" sz="1900" dirty="0"/>
              <a:t>Karakterbekendtgørelsen</a:t>
            </a:r>
          </a:p>
          <a:p>
            <a:pPr lvl="1"/>
            <a:r>
              <a:rPr lang="da-DK" sz="1900" dirty="0"/>
              <a:t>Censorcirkulæret rejsegodtgørelse, feriegodtgørelse</a:t>
            </a:r>
          </a:p>
          <a:p>
            <a:pPr lvl="1"/>
            <a:r>
              <a:rPr lang="da-DK" sz="1900" dirty="0"/>
              <a:t>Persondataforordningen</a:t>
            </a:r>
          </a:p>
          <a:p>
            <a:pPr lvl="1"/>
            <a:r>
              <a:rPr lang="da-DK" sz="1900" dirty="0"/>
              <a:t>Forvaltningsloven</a:t>
            </a:r>
          </a:p>
          <a:p>
            <a:pPr lvl="1"/>
            <a:r>
              <a:rPr lang="da-DK" sz="1900" dirty="0"/>
              <a:t>Offentlighedsloven </a:t>
            </a:r>
          </a:p>
          <a:p>
            <a:pPr marL="0" indent="0">
              <a:buNone/>
            </a:pPr>
            <a:endParaRPr lang="da-DK" sz="2300" dirty="0"/>
          </a:p>
          <a:p>
            <a:pPr marL="0" indent="0">
              <a:buNone/>
            </a:pPr>
            <a:r>
              <a:rPr lang="da-DK" sz="2000" u="sng" dirty="0"/>
              <a:t>Hvad berører disse bekendtgørelser/lovgivninger?</a:t>
            </a:r>
          </a:p>
          <a:p>
            <a:pPr lvl="1"/>
            <a:endParaRPr lang="da-DK" sz="1900" dirty="0"/>
          </a:p>
          <a:p>
            <a:pPr lvl="1"/>
            <a:endParaRPr lang="da-DK" sz="1900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256B4A11-8BCA-34E8-3CA7-F480EF47C0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047" y="6284742"/>
            <a:ext cx="1546860" cy="2438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9944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783547-8992-8A68-8607-340D956B6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da-DK" sz="4000" dirty="0">
                <a:solidFill>
                  <a:srgbClr val="FFFFFF"/>
                </a:solidFill>
              </a:rPr>
              <a:t>Lovgrundlag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6329FE-19E1-1933-CAC0-700F5B30D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u="sng" dirty="0"/>
              <a:t>Hvor finder jeg lovgrundlaget?</a:t>
            </a:r>
          </a:p>
          <a:p>
            <a:pPr lvl="1"/>
            <a:r>
              <a:rPr lang="da-DK" sz="1600" dirty="0"/>
              <a:t>Censorsekretariatets hjemmeside</a:t>
            </a:r>
          </a:p>
          <a:p>
            <a:pPr lvl="1"/>
            <a:r>
              <a:rPr lang="da-DK" sz="1600" dirty="0"/>
              <a:t>Retsinformation</a:t>
            </a:r>
          </a:p>
          <a:p>
            <a:pPr lvl="1"/>
            <a:r>
              <a:rPr lang="da-DK" sz="1600" dirty="0" err="1"/>
              <a:t>Karnov</a:t>
            </a:r>
            <a:endParaRPr lang="da-DK" sz="1600" dirty="0"/>
          </a:p>
          <a:p>
            <a:pPr lvl="1"/>
            <a:r>
              <a:rPr lang="da-DK" sz="1600" dirty="0"/>
              <a:t>Institutionernes hjemmesider</a:t>
            </a:r>
          </a:p>
          <a:p>
            <a:pPr marL="0" indent="0">
              <a:buNone/>
            </a:pPr>
            <a:r>
              <a:rPr lang="da-DK" sz="2000" u="sng" dirty="0"/>
              <a:t>Opmærksomhedspunkter:</a:t>
            </a:r>
          </a:p>
          <a:p>
            <a:pPr lvl="1"/>
            <a:r>
              <a:rPr lang="da-DK" sz="1600" dirty="0"/>
              <a:t>Overgange af lovgivninger Censorsekretariatet vil ikke give besked om hvad ændringer er, men at der er kommet ændringer du har som censor selv et særligt ansvar</a:t>
            </a:r>
          </a:p>
          <a:p>
            <a:pPr lvl="1"/>
            <a:r>
              <a:rPr lang="da-DK" sz="1600" dirty="0"/>
              <a:t>Lokale studieordninger/pr. adresse på visse uddannelser</a:t>
            </a:r>
          </a:p>
          <a:p>
            <a:pPr lvl="1"/>
            <a:r>
              <a:rPr lang="da-DK" sz="1600" dirty="0"/>
              <a:t>Censorsekretariatet melder ud når der kommer ny lovgivning eller væsentlige ændringer på eksterne prøver</a:t>
            </a:r>
          </a:p>
          <a:p>
            <a:pPr lvl="1"/>
            <a:r>
              <a:rPr lang="da-DK" sz="1600" dirty="0"/>
              <a:t>Slå ALTID op i lovgivningen, da der kommer løbende ændringer</a:t>
            </a:r>
          </a:p>
          <a:p>
            <a:pPr lvl="1"/>
            <a:r>
              <a:rPr lang="da-DK" sz="1600" dirty="0"/>
              <a:t>Der kan forekomme tillæg til bekendtgørelserne, ændringsbekendtgørelser førend der udstedes en ny bekendtgørelse</a:t>
            </a:r>
          </a:p>
          <a:p>
            <a:pPr lvl="1"/>
            <a:r>
              <a:rPr lang="da-DK" sz="1600" dirty="0"/>
              <a:t>Følgebreve fra styrelsen kan ikke findes på </a:t>
            </a:r>
            <a:r>
              <a:rPr lang="da-DK" sz="1600" dirty="0" err="1"/>
              <a:t>retsinfo</a:t>
            </a:r>
            <a:r>
              <a:rPr lang="da-DK" sz="1600" dirty="0"/>
              <a:t> eller </a:t>
            </a:r>
            <a:r>
              <a:rPr lang="da-DK" sz="1600" dirty="0" err="1"/>
              <a:t>Karnov</a:t>
            </a:r>
            <a:r>
              <a:rPr lang="da-DK" sz="1600" dirty="0"/>
              <a:t>, men relevante følgebreve for censors virke kan altid findes på Censorsekretariatets hjemmeside</a:t>
            </a:r>
          </a:p>
        </p:txBody>
      </p:sp>
    </p:spTree>
    <p:extLst>
      <p:ext uri="{BB962C8B-B14F-4D97-AF65-F5344CB8AC3E}">
        <p14:creationId xmlns:p14="http://schemas.microsoft.com/office/powerpoint/2010/main" val="696485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D4FF0F9-E589-27D3-8550-588D9DA73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da-DK" sz="2200" dirty="0">
                <a:solidFill>
                  <a:srgbClr val="FFFFFF"/>
                </a:solidFill>
              </a:rPr>
              <a:t>Eksamensbekendtgørelsen </a:t>
            </a:r>
            <a:br>
              <a:rPr lang="da-DK" sz="2200" dirty="0">
                <a:solidFill>
                  <a:srgbClr val="FFFFFF"/>
                </a:solidFill>
              </a:rPr>
            </a:br>
            <a:endParaRPr lang="da-DK" sz="2200" dirty="0">
              <a:solidFill>
                <a:srgbClr val="FFFFFF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DD0B2C0-A92F-6E5F-76A0-26B1ED90B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u="sng" dirty="0"/>
              <a:t>Formål?</a:t>
            </a:r>
          </a:p>
          <a:p>
            <a:pPr lvl="1"/>
            <a:r>
              <a:rPr lang="da-DK" sz="2000" dirty="0"/>
              <a:t>Erhvervsrettede videregående uddannelser på heltid eller deltid</a:t>
            </a:r>
          </a:p>
          <a:p>
            <a:pPr lvl="1"/>
            <a:r>
              <a:rPr lang="da-DK" sz="2000" dirty="0"/>
              <a:t>Bedømme i hvilken grad den enkelte studerende opfylder de læringsmål eller mål for læringsudbytte der er fastsat for uddannelsen og dens elementer i bekendtgørelsen eller studieordningen</a:t>
            </a:r>
          </a:p>
          <a:p>
            <a:pPr marL="457200" lvl="1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u="sng" dirty="0"/>
              <a:t>Hvad skal jeg som censor være særligt opmærksom på?</a:t>
            </a:r>
          </a:p>
          <a:p>
            <a:pPr lvl="1"/>
            <a:r>
              <a:rPr lang="da-DK" sz="2000" dirty="0"/>
              <a:t>Overordnede rammer, fx</a:t>
            </a:r>
          </a:p>
          <a:p>
            <a:pPr lvl="2"/>
            <a:r>
              <a:rPr lang="da-DK" dirty="0"/>
              <a:t>Eksamensformer</a:t>
            </a:r>
          </a:p>
          <a:p>
            <a:pPr lvl="2"/>
            <a:r>
              <a:rPr lang="da-DK" dirty="0"/>
              <a:t>Bedømmelsesformer</a:t>
            </a:r>
          </a:p>
          <a:p>
            <a:pPr lvl="2"/>
            <a:r>
              <a:rPr lang="da-DK" dirty="0"/>
              <a:t>Håndtering af ankenævnssager </a:t>
            </a:r>
          </a:p>
          <a:p>
            <a:pPr lvl="2"/>
            <a:r>
              <a:rPr lang="da-DK" dirty="0"/>
              <a:t>Formkrav og bedømmelse ved uenighed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8357A87-770B-9E9D-AC82-77AC9E27ED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047" y="6284742"/>
            <a:ext cx="1546860" cy="2438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802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AFCCE72-FC84-6E24-7167-CDCB8F9E1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da-DK" sz="2200" dirty="0">
                <a:solidFill>
                  <a:srgbClr val="FFFFFF"/>
                </a:solidFill>
              </a:rPr>
              <a:t>Censorbekendtgørelsen</a:t>
            </a:r>
            <a:br>
              <a:rPr lang="da-DK" sz="2200" dirty="0">
                <a:solidFill>
                  <a:srgbClr val="FFFFFF"/>
                </a:solidFill>
              </a:rPr>
            </a:br>
            <a:endParaRPr lang="da-DK" sz="2200" dirty="0">
              <a:solidFill>
                <a:srgbClr val="FFFFFF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E38AA77-5117-5344-7F2A-8B7E19889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u="sng" dirty="0"/>
              <a:t>Formål?</a:t>
            </a:r>
          </a:p>
          <a:p>
            <a:pPr lvl="1"/>
            <a:r>
              <a:rPr lang="da-DK" sz="2000" dirty="0"/>
              <a:t>Fastsætter regler til censorernes uddannelsesmæssige baggrund</a:t>
            </a:r>
          </a:p>
          <a:p>
            <a:pPr lvl="1"/>
            <a:r>
              <a:rPr lang="da-DK" sz="2000" dirty="0"/>
              <a:t>Regler for beskikkelse og afbeskikkelse</a:t>
            </a:r>
          </a:p>
          <a:p>
            <a:pPr lvl="1"/>
            <a:r>
              <a:rPr lang="da-DK" sz="2000" dirty="0"/>
              <a:t>Fastsætter og for sammensætning af censorkorps, valg til censorledelse og censors virke</a:t>
            </a:r>
          </a:p>
          <a:p>
            <a:pPr marL="457200" lvl="1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u="sng" dirty="0"/>
              <a:t>Hvad skal jeg som censor være særligt opmærksom på?</a:t>
            </a:r>
          </a:p>
          <a:p>
            <a:pPr lvl="1"/>
            <a:r>
              <a:rPr lang="da-DK" sz="2000" dirty="0"/>
              <a:t>Overordnede rammer, fx</a:t>
            </a:r>
          </a:p>
          <a:p>
            <a:pPr lvl="2"/>
            <a:r>
              <a:rPr lang="da-DK" dirty="0"/>
              <a:t>Beskikkelse gælder for en 4 årlige periode</a:t>
            </a:r>
          </a:p>
          <a:p>
            <a:pPr lvl="2"/>
            <a:r>
              <a:rPr lang="da-DK" dirty="0"/>
              <a:t>At man skal have samme eller højere niveau</a:t>
            </a:r>
          </a:p>
          <a:p>
            <a:pPr lvl="2"/>
            <a:r>
              <a:rPr lang="da-DK" dirty="0"/>
              <a:t>Korpsets sammensætning</a:t>
            </a:r>
          </a:p>
          <a:p>
            <a:pPr lvl="2"/>
            <a:r>
              <a:rPr lang="da-DK" dirty="0"/>
              <a:t>Afbeskikkelse</a:t>
            </a:r>
          </a:p>
          <a:p>
            <a:pPr lvl="2"/>
            <a:r>
              <a:rPr lang="da-DK" dirty="0"/>
              <a:t>Dekorum</a:t>
            </a:r>
          </a:p>
          <a:p>
            <a:pPr lvl="2"/>
            <a:r>
              <a:rPr lang="da-DK" dirty="0"/>
              <a:t>Klagesager</a:t>
            </a:r>
          </a:p>
          <a:p>
            <a:pPr lvl="2"/>
            <a:r>
              <a:rPr lang="da-DK" dirty="0"/>
              <a:t>2 års reglen i forhold til den nuværende ansættelse (allokering)</a:t>
            </a:r>
          </a:p>
          <a:p>
            <a:pPr lvl="1"/>
            <a:endParaRPr lang="da-DK" sz="2000" dirty="0"/>
          </a:p>
          <a:p>
            <a:pPr lvl="1"/>
            <a:endParaRPr lang="da-DK" sz="2000" dirty="0"/>
          </a:p>
          <a:p>
            <a:endParaRPr lang="da-DK" sz="2000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F2042DD-F380-CD62-3248-2C0A97672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047" y="6284742"/>
            <a:ext cx="1546860" cy="2438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0327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87515A-570E-94AF-EAF5-AD6ABB63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da-DK" sz="3600" dirty="0">
                <a:solidFill>
                  <a:srgbClr val="FFFFFF"/>
                </a:solidFill>
              </a:rPr>
              <a:t>Studieordninger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E466D7-8BA9-448E-A697-5143B28D3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u="sng" dirty="0"/>
              <a:t>Formål?</a:t>
            </a:r>
          </a:p>
          <a:p>
            <a:pPr lvl="1"/>
            <a:r>
              <a:rPr lang="da-DK" sz="2000" dirty="0"/>
              <a:t>Fastsætter regler og rammer for det indholdsmæssige på hver enkelt uddannelser</a:t>
            </a:r>
          </a:p>
          <a:p>
            <a:pPr lvl="1"/>
            <a:r>
              <a:rPr lang="da-DK" sz="2000" dirty="0"/>
              <a:t>At de studerende censureres i henhold til gældende læringsmål</a:t>
            </a:r>
          </a:p>
          <a:p>
            <a:pPr lvl="2"/>
            <a:r>
              <a:rPr lang="da-DK" dirty="0"/>
              <a:t>Viden, færdigheder og kompetencer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u="sng" dirty="0"/>
              <a:t>Hvad skal jeg som censor være særligt opmærksom på?</a:t>
            </a:r>
          </a:p>
          <a:p>
            <a:pPr lvl="1"/>
            <a:r>
              <a:rPr lang="da-DK" sz="2000" dirty="0"/>
              <a:t>Overordnede rammer, fx</a:t>
            </a:r>
          </a:p>
          <a:p>
            <a:pPr lvl="2"/>
            <a:r>
              <a:rPr lang="da-DK" dirty="0"/>
              <a:t>Lokale studieordninger</a:t>
            </a:r>
          </a:p>
          <a:p>
            <a:pPr lvl="2"/>
            <a:r>
              <a:rPr lang="da-DK" dirty="0"/>
              <a:t>At de studerende lever op til læringsmålene og ikke et specifikt pensum</a:t>
            </a:r>
          </a:p>
          <a:p>
            <a:pPr lvl="2"/>
            <a:r>
              <a:rPr lang="da-DK" dirty="0"/>
              <a:t>Ændringer i studieordninger, men særligt ved eksterne prøver</a:t>
            </a:r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425262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812349-9984-56A3-AA80-25D728F6F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da-DK" sz="2200" dirty="0">
                <a:solidFill>
                  <a:srgbClr val="FFFFFF"/>
                </a:solidFill>
              </a:rPr>
              <a:t>Karakterbekendtgørelsen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51C601C-0BAF-1D64-FD4A-BC04A8E3C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u="sng" dirty="0"/>
              <a:t>Formål?</a:t>
            </a:r>
          </a:p>
          <a:p>
            <a:pPr lvl="1"/>
            <a:r>
              <a:rPr lang="da-DK" sz="2000" dirty="0"/>
              <a:t>Fastsætter karakter ud fra den studerende præstation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u="sng" dirty="0"/>
              <a:t>Hvad skal jeg som censor være særligt opmærksom på?</a:t>
            </a:r>
          </a:p>
          <a:p>
            <a:pPr lvl="1"/>
            <a:r>
              <a:rPr lang="da-DK" sz="2000" dirty="0"/>
              <a:t>Overordnede rammer, fx</a:t>
            </a:r>
          </a:p>
          <a:p>
            <a:pPr lvl="2"/>
            <a:r>
              <a:rPr lang="da-DK" dirty="0"/>
              <a:t>At feedbacken gives i henhold til den givnes karakters formulering</a:t>
            </a:r>
          </a:p>
          <a:p>
            <a:pPr lvl="2"/>
            <a:r>
              <a:rPr lang="da-DK" dirty="0"/>
              <a:t>Ved uenighed om karakter henvises der til eksamensbekendtgørelsen </a:t>
            </a:r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2946829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FABB486-2C73-F966-51E9-990747136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da-DK" sz="3200" dirty="0">
                <a:solidFill>
                  <a:srgbClr val="FFFFFF"/>
                </a:solidFill>
              </a:rPr>
              <a:t>Censorcirkulæret, rejsegodtgørelse og feriegodtgørelse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99AB5B-8EC0-E613-C03F-ABFAA91C2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u="sng" dirty="0"/>
              <a:t>Formål?</a:t>
            </a:r>
          </a:p>
          <a:p>
            <a:pPr lvl="1"/>
            <a:r>
              <a:rPr lang="da-DK" sz="2000" dirty="0"/>
              <a:t>Fastsætter regler om censorernes satser og takster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u="sng" dirty="0"/>
              <a:t>Hvad skal jeg som censor være særligt opmærksom på?</a:t>
            </a:r>
          </a:p>
          <a:p>
            <a:pPr lvl="1"/>
            <a:r>
              <a:rPr lang="da-DK" sz="2000" dirty="0"/>
              <a:t>Ved tvivlsspørgsmål skal censor ALTID kontakte den eksamensafholdende institution</a:t>
            </a:r>
          </a:p>
          <a:p>
            <a:pPr lvl="1"/>
            <a:r>
              <a:rPr lang="da-DK" sz="2000" dirty="0"/>
              <a:t>Allokeringssystemets beregning af timer er IKKE lig censors faktiske timer til beregning af censors honorar</a:t>
            </a:r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833735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2E6D0CB-D1B6-C2BE-5348-2AC51838E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da-DK" sz="2400" dirty="0">
                <a:solidFill>
                  <a:srgbClr val="FFFFFF"/>
                </a:solidFill>
              </a:rPr>
              <a:t>Persondataforordningen</a:t>
            </a:r>
            <a:br>
              <a:rPr lang="da-DK" sz="4000" dirty="0">
                <a:solidFill>
                  <a:srgbClr val="FFFFFF"/>
                </a:solidFill>
              </a:rPr>
            </a:br>
            <a:endParaRPr lang="da-DK" sz="4000" dirty="0">
              <a:solidFill>
                <a:srgbClr val="FFFFFF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09745A-8A47-A552-2FCC-DDAFF1379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u="sng" dirty="0"/>
              <a:t>Formål?</a:t>
            </a:r>
          </a:p>
          <a:p>
            <a:pPr lvl="1"/>
            <a:r>
              <a:rPr lang="da-DK" sz="2000" dirty="0"/>
              <a:t>Beskyttelse af fysiske personer i forbindelse med behandling af personoplysninger</a:t>
            </a:r>
          </a:p>
          <a:p>
            <a:pPr marL="0" indent="0">
              <a:buNone/>
            </a:pPr>
            <a:endParaRPr lang="da-DK" sz="2400" u="sng" dirty="0"/>
          </a:p>
          <a:p>
            <a:pPr marL="0" indent="0">
              <a:buNone/>
            </a:pPr>
            <a:r>
              <a:rPr lang="da-DK" sz="2000" u="sng" dirty="0"/>
              <a:t>Hvad skal jeg som censor være særligt opmærksom på?</a:t>
            </a:r>
          </a:p>
          <a:p>
            <a:pPr lvl="1"/>
            <a:r>
              <a:rPr lang="da-DK" sz="2000" dirty="0"/>
              <a:t>Overordnede rammer, fx</a:t>
            </a:r>
          </a:p>
          <a:p>
            <a:pPr lvl="1"/>
            <a:r>
              <a:rPr lang="da-DK" sz="2000" dirty="0"/>
              <a:t>Der sondres i mellem to typer af personoplysninger: personoplysninger og personfølsomme oplysninger</a:t>
            </a:r>
          </a:p>
          <a:p>
            <a:pPr lvl="1"/>
            <a:r>
              <a:rPr lang="da-DK" sz="2000" dirty="0"/>
              <a:t>At censorerne i forhold til GDPR er dækket af institutionerne, da det følger den eksterne prøve</a:t>
            </a:r>
          </a:p>
          <a:p>
            <a:pPr lvl="1"/>
            <a:r>
              <a:rPr lang="da-DK" sz="2000" dirty="0"/>
              <a:t>At i som censorer ved oprettelse eller ændringer ikke opgiver personfølsomme oplysninger, så som racemæssige eller etnisk oprindelse, politisk ståsted, religiøse eller filosofisk overbevisning eller fagforeningsmæssige tilhørsforhold</a:t>
            </a:r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1726125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4">
    <wetp:webextensionref xmlns:r="http://schemas.openxmlformats.org/officeDocument/2006/relationships" r:id="rId1"/>
  </wetp:taskpane>
  <wetp:taskpane dockstate="right" visibility="0" width="350" row="6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D0988C79-EFF2-464C-BC4F-2C9DFB97E39A}">
  <we:reference id="f1abd87f-a3ba-42fb-91d5-100000000000" version="1.0.0.7" store="EXCatalog" storeType="EXCatalog"/>
  <we:alternateReferences/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D5972AD2-3106-4621-B2D8-FF95B5093A66}">
  <we:reference id="876bbefe-7635-4ff2-af65-156f022b5530" version="1.0.0.1" store="EXCatalog" storeType="EXCatalog"/>
  <we:alternateReferences/>
  <we:properties/>
  <we:bindings/>
  <we:snapshot xmlns:r="http://schemas.openxmlformats.org/officeDocument/2006/relationships"/>
</we:webextension>
</file>

<file path=docMetadata/LabelInfo.xml><?xml version="1.0" encoding="utf-8"?>
<clbl:labelList xmlns:clbl="http://schemas.microsoft.com/office/2020/mipLabelMetadata">
  <clbl:label id="{d6338997-214a-4f92-ba75-0397f10a84cc}" enabled="0" method="" siteId="{d6338997-214a-4f92-ba75-0397f10a84c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640</Words>
  <Application>Microsoft Office PowerPoint</Application>
  <PresentationFormat>Widescreen</PresentationFormat>
  <Paragraphs>114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7" baseType="lpstr">
      <vt:lpstr>-apple-system</vt:lpstr>
      <vt:lpstr>Arial</vt:lpstr>
      <vt:lpstr>Calibri</vt:lpstr>
      <vt:lpstr>Calibri Light</vt:lpstr>
      <vt:lpstr>Office-tema</vt:lpstr>
      <vt:lpstr>Lovgrundlag for censors virke </vt:lpstr>
      <vt:lpstr>Gældende lovgivning</vt:lpstr>
      <vt:lpstr>Lovgrundlag</vt:lpstr>
      <vt:lpstr>Eksamensbekendtgørelsen  </vt:lpstr>
      <vt:lpstr>Censorbekendtgørelsen </vt:lpstr>
      <vt:lpstr>Studieordninger</vt:lpstr>
      <vt:lpstr>Karakterbekendtgørelsen</vt:lpstr>
      <vt:lpstr>Censorcirkulæret, rejsegodtgørelse og feriegodtgørelse</vt:lpstr>
      <vt:lpstr>Persondataforordningen </vt:lpstr>
      <vt:lpstr>Forvaltningsloven </vt:lpstr>
      <vt:lpstr>Offentlighedsloven </vt:lpstr>
      <vt:lpstr>Tak for at du som censor lyttede med</vt:lpstr>
    </vt:vector>
  </TitlesOfParts>
  <Company>UCN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Lovgrundlag for censors virke</dc:title>
  <dc:creator>Marianne Kehlet Vork</dc:creator>
  <cp:lastModifiedBy>Sandra Chanie Fragtrup</cp:lastModifiedBy>
  <cp:revision>4</cp:revision>
  <dcterms:created xsi:type="dcterms:W3CDTF">2024-10-28T08:29:27Z</dcterms:created>
  <dcterms:modified xsi:type="dcterms:W3CDTF">2026-05-01T09:21:25Z</dcterms:modified>
</cp:coreProperties>
</file>