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35"/>
  </p:notesMasterIdLst>
  <p:sldIdLst>
    <p:sldId id="256" r:id="rId5"/>
    <p:sldId id="272" r:id="rId6"/>
    <p:sldId id="258" r:id="rId7"/>
    <p:sldId id="257" r:id="rId8"/>
    <p:sldId id="260" r:id="rId9"/>
    <p:sldId id="262" r:id="rId10"/>
    <p:sldId id="261" r:id="rId11"/>
    <p:sldId id="271" r:id="rId12"/>
    <p:sldId id="273" r:id="rId13"/>
    <p:sldId id="274" r:id="rId14"/>
    <p:sldId id="275" r:id="rId15"/>
    <p:sldId id="277" r:id="rId16"/>
    <p:sldId id="278" r:id="rId17"/>
    <p:sldId id="276" r:id="rId18"/>
    <p:sldId id="279" r:id="rId19"/>
    <p:sldId id="281" r:id="rId20"/>
    <p:sldId id="282" r:id="rId21"/>
    <p:sldId id="286" r:id="rId22"/>
    <p:sldId id="283" r:id="rId23"/>
    <p:sldId id="284" r:id="rId24"/>
    <p:sldId id="285" r:id="rId25"/>
    <p:sldId id="287" r:id="rId26"/>
    <p:sldId id="264" r:id="rId27"/>
    <p:sldId id="265" r:id="rId28"/>
    <p:sldId id="266" r:id="rId29"/>
    <p:sldId id="270" r:id="rId30"/>
    <p:sldId id="267" r:id="rId31"/>
    <p:sldId id="268" r:id="rId32"/>
    <p:sldId id="269" r:id="rId33"/>
    <p:sldId id="263"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65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D75EC7-2268-4744-9AA9-409592B8494C}" v="4" dt="2026-05-01T09:26:56.7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947"/>
    <p:restoredTop sz="96405"/>
  </p:normalViewPr>
  <p:slideViewPr>
    <p:cSldViewPr snapToGrid="0">
      <p:cViewPr varScale="1">
        <p:scale>
          <a:sx n="159" d="100"/>
          <a:sy n="159" d="100"/>
        </p:scale>
        <p:origin x="462" y="13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8AEB92-B2D4-2F42-B2F0-97760ED9541E}" type="datetimeFigureOut">
              <a:rPr lang="da-DK" smtClean="0"/>
              <a:t>01-05-2026</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FD278D-214D-1949-8C91-594AD7F7E4D0}" type="slidenum">
              <a:rPr lang="da-DK" smtClean="0"/>
              <a:t>‹nr.›</a:t>
            </a:fld>
            <a:endParaRPr lang="da-DK"/>
          </a:p>
        </p:txBody>
      </p:sp>
    </p:spTree>
    <p:extLst>
      <p:ext uri="{BB962C8B-B14F-4D97-AF65-F5344CB8AC3E}">
        <p14:creationId xmlns:p14="http://schemas.microsoft.com/office/powerpoint/2010/main" val="6130426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942115C5-866C-434D-88B7-8DEB982C9DF4}" type="slidenum">
              <a:rPr lang="da-DK" smtClean="0"/>
              <a:t>29</a:t>
            </a:fld>
            <a:endParaRPr lang="da-DK"/>
          </a:p>
        </p:txBody>
      </p:sp>
    </p:spTree>
    <p:extLst>
      <p:ext uri="{BB962C8B-B14F-4D97-AF65-F5344CB8AC3E}">
        <p14:creationId xmlns:p14="http://schemas.microsoft.com/office/powerpoint/2010/main" val="37673240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da-DK"/>
            </a:p>
          </p:txBody>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a-DK"/>
            </a:p>
          </p:txBody>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a-DK"/>
            </a:p>
          </p:txBody>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da-DK"/>
            </a:p>
          </p:txBody>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a-DK"/>
            </a:p>
          </p:txBody>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a-DK"/>
            </a:p>
          </p:txBody>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a-DK"/>
            </a:p>
          </p:txBody>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a-DK"/>
            </a:p>
          </p:txBody>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a-DK"/>
            </a:p>
          </p:txBody>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a-DK"/>
            </a:p>
          </p:txBody>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a-DK"/>
            </a:p>
          </p:txBody>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a-DK"/>
            </a:p>
          </p:txBody>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a-DK"/>
            </a:p>
          </p:txBody>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a-DK"/>
            </a:p>
          </p:txBody>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a-DK"/>
            </a:p>
          </p:txBody>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a-DK"/>
            </a:p>
          </p:txBody>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a-DK"/>
            </a:p>
          </p:txBody>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a-DK"/>
            </a:p>
          </p:txBody>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a-DK"/>
            </a:p>
          </p:txBody>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a-DK"/>
            </a:p>
          </p:txBody>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a-DK"/>
            </a:p>
          </p:txBody>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a-DK"/>
            </a:p>
          </p:txBody>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a-DK"/>
            </a:p>
          </p:txBody>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a-DK"/>
            </a:p>
          </p:txBody>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a-DK"/>
            </a:p>
          </p:txBody>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a-DK"/>
            </a:p>
          </p:txBody>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a-DK"/>
            </a:p>
          </p:txBody>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a-DK"/>
            </a:p>
          </p:txBody>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da-DK"/>
            </a:p>
          </p:txBody>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a-DK"/>
            </a:p>
          </p:txBody>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a-DK"/>
            </a:p>
          </p:txBody>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a-DK"/>
            </a:p>
          </p:txBody>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a-DK"/>
            </a:p>
          </p:txBody>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a-DK"/>
            </a:p>
          </p:txBody>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a-DK"/>
            </a:p>
          </p:txBody>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a-DK"/>
            </a:p>
          </p:txBody>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a-DK"/>
            </a:p>
          </p:txBody>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a-DK"/>
            </a:p>
          </p:txBody>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a-DK"/>
            </a:p>
          </p:txBody>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a-DK"/>
            </a:p>
          </p:txBody>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da-DK"/>
            </a:p>
          </p:txBody>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a-DK"/>
            </a:p>
          </p:txBody>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a-DK"/>
            </a:p>
          </p:txBody>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a-DK"/>
            </a:p>
          </p:txBody>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a-DK"/>
            </a:p>
          </p:txBody>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a-DK"/>
            </a:p>
          </p:txBody>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a-DK"/>
            </a:p>
          </p:txBody>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a-DK"/>
            </a:p>
          </p:txBody>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a-DK"/>
            </a:p>
          </p:txBody>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a-DK"/>
            </a:p>
          </p:txBody>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a-DK"/>
            </a:p>
          </p:txBody>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a-DK"/>
            </a:p>
          </p:txBody>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a-DK"/>
            </a:p>
          </p:txBody>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a-DK"/>
            </a:p>
          </p:txBody>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da-DK"/>
              <a:t>Klik for at redigere titeltypografien i masteren</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dirty="0"/>
              <a:t>5/1/2026</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‹nr.›</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sk billede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da-DK"/>
              <a:t>Klik for at redigere titeltypografien i masteren</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da-DK"/>
              <a:t>Klik på ikonet for at tilføje et billede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Date Placeholder 4"/>
          <p:cNvSpPr>
            <a:spLocks noGrp="1"/>
          </p:cNvSpPr>
          <p:nvPr>
            <p:ph type="dt" sz="half" idx="10"/>
          </p:nvPr>
        </p:nvSpPr>
        <p:spPr/>
        <p:txBody>
          <a:bodyPr/>
          <a:lstStyle/>
          <a:p>
            <a:fld id="{48A87A34-81AB-432B-8DAE-1953F412C126}" type="datetimeFigureOut">
              <a:rPr lang="en-US" dirty="0"/>
              <a:t>5/1/2026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el og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da-DK"/>
              <a:t>Klik for at redigere titeltypografien i masteren</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Date Placeholder 4"/>
          <p:cNvSpPr>
            <a:spLocks noGrp="1"/>
          </p:cNvSpPr>
          <p:nvPr>
            <p:ph type="dt" sz="half" idx="10"/>
          </p:nvPr>
        </p:nvSpPr>
        <p:spPr/>
        <p:txBody>
          <a:bodyPr/>
          <a:lstStyle/>
          <a:p>
            <a:fld id="{48A87A34-81AB-432B-8DAE-1953F412C126}" type="datetimeFigureOut">
              <a:rPr lang="en-US" dirty="0"/>
              <a:t>5/1/2026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da-DK"/>
              <a:t>Klik for at redigere titeltypografien i masteren</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Date Placeholder 4"/>
          <p:cNvSpPr>
            <a:spLocks noGrp="1"/>
          </p:cNvSpPr>
          <p:nvPr>
            <p:ph type="dt" sz="half" idx="10"/>
          </p:nvPr>
        </p:nvSpPr>
        <p:spPr/>
        <p:txBody>
          <a:bodyPr/>
          <a:lstStyle/>
          <a:p>
            <a:fld id="{48A87A34-81AB-432B-8DAE-1953F412C126}" type="datetimeFigureOut">
              <a:rPr lang="en-US" dirty="0"/>
              <a:t>5/1/2026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vnekort">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da-DK"/>
              <a:t>Klik for at redigere titeltypografien i masteren</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Date Placeholder 4"/>
          <p:cNvSpPr>
            <a:spLocks noGrp="1"/>
          </p:cNvSpPr>
          <p:nvPr>
            <p:ph type="dt" sz="half" idx="10"/>
          </p:nvPr>
        </p:nvSpPr>
        <p:spPr/>
        <p:txBody>
          <a:bodyPr/>
          <a:lstStyle/>
          <a:p>
            <a:fld id="{48A87A34-81AB-432B-8DAE-1953F412C126}" type="datetimeFigureOut">
              <a:rPr lang="en-US" dirty="0"/>
              <a:t>5/1/2026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kolonner">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da-DK"/>
              <a:t>Klik for at redigere titeltypografien i masteren</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teksttypografierne i masteren</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teksttypografierne i masteren</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teksttypografierne i masteren</a:t>
            </a:r>
          </a:p>
        </p:txBody>
      </p:sp>
      <p:sp>
        <p:nvSpPr>
          <p:cNvPr id="3" name="Date Placeholder 2"/>
          <p:cNvSpPr>
            <a:spLocks noGrp="1"/>
          </p:cNvSpPr>
          <p:nvPr>
            <p:ph type="dt" sz="half" idx="10"/>
          </p:nvPr>
        </p:nvSpPr>
        <p:spPr/>
        <p:txBody>
          <a:bodyPr/>
          <a:lstStyle/>
          <a:p>
            <a:fld id="{48A87A34-81AB-432B-8DAE-1953F412C126}" type="datetimeFigureOut">
              <a:rPr lang="en-US" dirty="0"/>
              <a:t>5/1/2026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kolonner med billede">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da-DK"/>
              <a:t>Klik for at redigere titeltypografien i masteren</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da-DK"/>
              <a:t>Klik på ikonet for at tilføje et billede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teksttypografierne i masteren</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da-DK"/>
              <a:t>Klik på ikonet for at tilføje et billede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teksttypografierne i masteren</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da-DK"/>
              <a:t>Klik på ikonet for at tilføje et billede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teksttypografierne i masteren</a:t>
            </a:r>
          </a:p>
        </p:txBody>
      </p:sp>
      <p:sp>
        <p:nvSpPr>
          <p:cNvPr id="3" name="Date Placeholder 2"/>
          <p:cNvSpPr>
            <a:spLocks noGrp="1"/>
          </p:cNvSpPr>
          <p:nvPr>
            <p:ph type="dt" sz="half" idx="10"/>
          </p:nvPr>
        </p:nvSpPr>
        <p:spPr/>
        <p:txBody>
          <a:bodyPr/>
          <a:lstStyle/>
          <a:p>
            <a:fld id="{48A87A34-81AB-432B-8DAE-1953F412C126}" type="datetimeFigureOut">
              <a:rPr lang="en-US" dirty="0"/>
              <a:t>5/1/2026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Vertical Text Placeholder 2"/>
          <p:cNvSpPr>
            <a:spLocks noGrp="1"/>
          </p:cNvSpPr>
          <p:nvPr>
            <p:ph type="body" orient="vert" idx="1"/>
          </p:nvPr>
        </p:nvSpPr>
        <p:spPr/>
        <p:txBody>
          <a:bodyPr vert="eaVert" ancho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da-DK"/>
              <a:t>Klik for at redigere titeltypografien i masteren</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Content Placeholder 2"/>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da-DK"/>
              <a:t>Klik for at redigere titeltypografien i masteren</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Date Placeholder 3"/>
          <p:cNvSpPr>
            <a:spLocks noGrp="1"/>
          </p:cNvSpPr>
          <p:nvPr>
            <p:ph type="dt" sz="half" idx="10"/>
          </p:nvPr>
        </p:nvSpPr>
        <p:spPr/>
        <p:txBody>
          <a:bodyPr/>
          <a:lstStyle/>
          <a:p>
            <a:fld id="{48A87A34-81AB-432B-8DAE-1953F412C126}" type="datetimeFigureOut">
              <a:rPr lang="en-US" dirty="0"/>
              <a:t>5/1/2026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5/1/2026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da-DK"/>
              <a:t>Klik for at redigere titeltypografien i masteren</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Content Placeholder 3"/>
          <p:cNvSpPr>
            <a:spLocks noGrp="1"/>
          </p:cNvSpPr>
          <p:nvPr>
            <p:ph sz="half" idx="2"/>
          </p:nvPr>
        </p:nvSpPr>
        <p:spPr>
          <a:xfrm>
            <a:off x="1141410" y="3073397"/>
            <a:ext cx="4878391" cy="2717801"/>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Content Placeholder 5"/>
          <p:cNvSpPr>
            <a:spLocks noGrp="1"/>
          </p:cNvSpPr>
          <p:nvPr>
            <p:ph sz="quarter" idx="4"/>
          </p:nvPr>
        </p:nvSpPr>
        <p:spPr>
          <a:xfrm>
            <a:off x="6172200" y="3073397"/>
            <a:ext cx="4875210" cy="2717801"/>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5/1/2026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5/1/2026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5/1/2026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da-DK"/>
              <a:t>Klik for at redigere titeltypografien i masteren</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Date Placeholder 4"/>
          <p:cNvSpPr>
            <a:spLocks noGrp="1"/>
          </p:cNvSpPr>
          <p:nvPr>
            <p:ph type="dt" sz="half" idx="10"/>
          </p:nvPr>
        </p:nvSpPr>
        <p:spPr/>
        <p:txBody>
          <a:bodyPr/>
          <a:lstStyle/>
          <a:p>
            <a:fld id="{48A87A34-81AB-432B-8DAE-1953F412C126}" type="datetimeFigureOut">
              <a:rPr lang="en-US" dirty="0"/>
              <a:t>5/1/2026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da-DK"/>
              <a:t>Klik for at redigere titeltypografien i masteren</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Date Placeholder 4"/>
          <p:cNvSpPr>
            <a:spLocks noGrp="1"/>
          </p:cNvSpPr>
          <p:nvPr>
            <p:ph type="dt" sz="half" idx="10"/>
          </p:nvPr>
        </p:nvSpPr>
        <p:spPr/>
        <p:txBody>
          <a:bodyPr/>
          <a:lstStyle/>
          <a:p>
            <a:fld id="{48A87A34-81AB-432B-8DAE-1953F412C126}" type="datetimeFigureOut">
              <a:rPr lang="en-US" dirty="0"/>
              <a:t>5/1/2026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da-DK"/>
              </a:p>
            </p:txBody>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a-DK"/>
              </a:p>
            </p:txBody>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a-DK"/>
              </a:p>
            </p:txBody>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a-DK"/>
              </a:p>
            </p:txBody>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a-DK"/>
              </a:p>
            </p:txBody>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a-DK"/>
              </a:p>
            </p:txBody>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a-DK"/>
              </a:p>
            </p:txBody>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a-DK"/>
              </a:p>
            </p:txBody>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a-DK"/>
              </a:p>
            </p:txBody>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a-DK"/>
              </a:p>
            </p:txBody>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a-DK"/>
              </a:p>
            </p:txBody>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da-DK"/>
              </a:p>
            </p:txBody>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a-DK"/>
              </a:p>
            </p:txBody>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a-DK"/>
              </a:p>
            </p:txBody>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a-DK"/>
              </a:p>
            </p:txBody>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a-DK"/>
              </a:p>
            </p:txBody>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da-DK"/>
              </a:p>
            </p:txBody>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a-DK"/>
              </a:p>
            </p:txBody>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a-DK"/>
              </a:p>
            </p:txBody>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a-DK"/>
              </a:p>
            </p:txBody>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a-DK"/>
              </a:p>
            </p:txBody>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a-DK"/>
              </a:p>
            </p:txBody>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a-DK"/>
              </a:p>
            </p:txBody>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a-DK"/>
              </a:p>
            </p:txBody>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a-DK"/>
              </a:p>
            </p:txBody>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a-DK"/>
              </a:p>
            </p:txBody>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a-DK"/>
              </a:p>
            </p:txBody>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a-DK"/>
              </a:p>
            </p:txBody>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a-DK"/>
              </a:p>
            </p:txBody>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a-DK"/>
              </a:p>
            </p:txBody>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a-DK"/>
              </a:p>
            </p:txBody>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a-DK"/>
              </a:p>
            </p:txBody>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a-DK"/>
              </a:p>
            </p:txBody>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a-DK"/>
              </a:p>
            </p:txBody>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a-DK"/>
              </a:p>
            </p:txBody>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a-DK"/>
              </a:p>
            </p:txBody>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da-DK"/>
              </a:p>
            </p:txBody>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5/1/2026</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‹nr.›</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hyperlink" Target="https://share.synthesia.io/b0c678c6-ec83-4834-b7f8-f3cada330b5e"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cphbusiness.dk/om-os/information-til-censorer%23-vejledning-om-chatgpt-item"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7CAB55-6357-D150-C2E1-F60F6229BCD6}"/>
              </a:ext>
            </a:extLst>
          </p:cNvPr>
          <p:cNvSpPr>
            <a:spLocks noGrp="1"/>
          </p:cNvSpPr>
          <p:nvPr>
            <p:ph type="ctrTitle"/>
          </p:nvPr>
        </p:nvSpPr>
        <p:spPr>
          <a:xfrm>
            <a:off x="1876424" y="1122363"/>
            <a:ext cx="8791575" cy="2133599"/>
          </a:xfrm>
        </p:spPr>
        <p:txBody>
          <a:bodyPr/>
          <a:lstStyle/>
          <a:p>
            <a:r>
              <a:rPr lang="da-DK" sz="5500" b="1" dirty="0">
                <a:solidFill>
                  <a:srgbClr val="FFFF00"/>
                </a:solidFill>
              </a:rPr>
              <a:t>AI og </a:t>
            </a:r>
            <a:r>
              <a:rPr lang="da-DK" sz="5500" b="1" dirty="0" err="1">
                <a:solidFill>
                  <a:srgbClr val="FFFF00"/>
                </a:solidFill>
              </a:rPr>
              <a:t>Chatgpt</a:t>
            </a:r>
            <a:br>
              <a:rPr lang="da-DK" sz="4800" dirty="0">
                <a:solidFill>
                  <a:srgbClr val="FFFF00"/>
                </a:solidFill>
                <a:latin typeface="Arial Rounded MT Bold" panose="020F0704030504030204" pitchFamily="34" charset="77"/>
              </a:rPr>
            </a:br>
            <a:endParaRPr lang="da-DK" dirty="0">
              <a:solidFill>
                <a:srgbClr val="FFFF00"/>
              </a:solidFill>
            </a:endParaRPr>
          </a:p>
        </p:txBody>
      </p:sp>
      <p:sp>
        <p:nvSpPr>
          <p:cNvPr id="3" name="Undertitel 2">
            <a:extLst>
              <a:ext uri="{FF2B5EF4-FFF2-40B4-BE49-F238E27FC236}">
                <a16:creationId xmlns:a16="http://schemas.microsoft.com/office/drawing/2014/main" id="{A0383845-A20A-A3D4-2113-A7E42B5DB8D4}"/>
              </a:ext>
            </a:extLst>
          </p:cNvPr>
          <p:cNvSpPr>
            <a:spLocks noGrp="1"/>
          </p:cNvSpPr>
          <p:nvPr>
            <p:ph type="subTitle" idx="1"/>
          </p:nvPr>
        </p:nvSpPr>
        <p:spPr>
          <a:xfrm>
            <a:off x="1876424" y="2760028"/>
            <a:ext cx="8791575" cy="2629532"/>
          </a:xfrm>
        </p:spPr>
        <p:txBody>
          <a:bodyPr>
            <a:normAutofit fontScale="85000" lnSpcReduction="20000"/>
          </a:bodyPr>
          <a:lstStyle/>
          <a:p>
            <a:r>
              <a:rPr lang="da-DK" sz="1200" dirty="0">
                <a:latin typeface="Arial Rounded MT Bold" panose="020F0704030504030204" pitchFamily="34" charset="77"/>
              </a:rPr>
              <a:t>ULLA SKRAM</a:t>
            </a:r>
          </a:p>
          <a:p>
            <a:r>
              <a:rPr lang="da-DK" sz="1200" dirty="0">
                <a:latin typeface="Arial Rounded MT Bold" panose="020F0704030504030204" pitchFamily="34" charset="77"/>
              </a:rPr>
              <a:t>JUST KJÆRGÅRD PEDERSEN</a:t>
            </a:r>
          </a:p>
          <a:p>
            <a:r>
              <a:rPr lang="da-DK" sz="1200" dirty="0">
                <a:latin typeface="Arial Rounded MT Bold" panose="020F0704030504030204" pitchFamily="34" charset="77"/>
              </a:rPr>
              <a:t>NIELS HALTENHOFF</a:t>
            </a:r>
          </a:p>
          <a:p>
            <a:r>
              <a:rPr lang="da-DK" sz="1200" dirty="0">
                <a:latin typeface="Arial Rounded MT Bold" panose="020F0704030504030204" pitchFamily="34" charset="77"/>
              </a:rPr>
              <a:t>HENRIK VALENTIN JENSEN</a:t>
            </a:r>
          </a:p>
          <a:p>
            <a:r>
              <a:rPr lang="da-DK" sz="1200" dirty="0">
                <a:latin typeface="Arial Rounded MT Bold" panose="020F0704030504030204" pitchFamily="34" charset="77"/>
              </a:rPr>
              <a:t>JESPER FRANK CARSTENS</a:t>
            </a:r>
          </a:p>
          <a:p>
            <a:r>
              <a:rPr lang="da-DK" sz="1200" dirty="0">
                <a:latin typeface="Arial Rounded MT Bold" panose="020F0704030504030204" pitchFamily="34" charset="77"/>
              </a:rPr>
              <a:t>OLE CRAMER BACH</a:t>
            </a:r>
          </a:p>
          <a:p>
            <a:endParaRPr lang="da-DK" sz="1200" dirty="0">
              <a:latin typeface="Arial Rounded MT Bold" panose="020F0704030504030204" pitchFamily="34" charset="77"/>
            </a:endParaRPr>
          </a:p>
          <a:p>
            <a:r>
              <a:rPr lang="da-DK" sz="1500" dirty="0">
                <a:latin typeface="Arial Rounded MT Bold" panose="020F0704030504030204" pitchFamily="34" charset="77"/>
              </a:rPr>
              <a:t>NB! SE SLIDES SOM AI-VIDEO GENERERET PRÆSENTATION</a:t>
            </a:r>
            <a:r>
              <a:rPr lang="da-DK" sz="1200" dirty="0">
                <a:latin typeface="Arial Rounded MT Bold" panose="020F0704030504030204" pitchFamily="34" charset="77"/>
              </a:rPr>
              <a:t>: </a:t>
            </a:r>
          </a:p>
          <a:p>
            <a:r>
              <a:rPr lang="da-DK" sz="1100" b="0" i="0" dirty="0">
                <a:solidFill>
                  <a:srgbClr val="000000"/>
                </a:solidFill>
                <a:effectLst/>
                <a:latin typeface="Aptos" panose="020B0004020202020204" pitchFamily="34" charset="0"/>
              </a:rPr>
              <a:t> </a:t>
            </a:r>
            <a:r>
              <a:rPr lang="da-DK" sz="1300" b="0" i="0" u="sng" dirty="0">
                <a:solidFill>
                  <a:srgbClr val="0000FF"/>
                </a:solidFill>
                <a:effectLst/>
                <a:latin typeface="Aptos" panose="020B0004020202020204" pitchFamily="34" charset="0"/>
                <a:hlinkClick r:id="rId2" tooltip="Oprindelig URL-adresse: https://share.synthesia.io/b0c678c6-ec83-4834-b7f8-f3cada330b5e. Klik eller tryk, hvis du har tillid til dette link."/>
              </a:rPr>
              <a:t>https://share.synthesia.io/b0c678c6-ec83-4834-b7f8-f3cada330b5e</a:t>
            </a:r>
            <a:endParaRPr lang="da-DK" sz="1300" dirty="0">
              <a:latin typeface="Arial Rounded MT Bold" panose="020F0704030504030204" pitchFamily="34" charset="77"/>
            </a:endParaRPr>
          </a:p>
        </p:txBody>
      </p:sp>
      <p:pic>
        <p:nvPicPr>
          <p:cNvPr id="5" name="Billede 4">
            <a:extLst>
              <a:ext uri="{FF2B5EF4-FFF2-40B4-BE49-F238E27FC236}">
                <a16:creationId xmlns:a16="http://schemas.microsoft.com/office/drawing/2014/main" id="{6F815DB7-B9A2-1C2F-6201-64FB2F17BA4E}"/>
              </a:ext>
            </a:extLst>
          </p:cNvPr>
          <p:cNvPicPr>
            <a:picLocks noChangeAspect="1"/>
          </p:cNvPicPr>
          <p:nvPr/>
        </p:nvPicPr>
        <p:blipFill>
          <a:blip r:embed="rId3"/>
          <a:stretch>
            <a:fillRect/>
          </a:stretch>
        </p:blipFill>
        <p:spPr>
          <a:xfrm>
            <a:off x="7247256" y="1319511"/>
            <a:ext cx="4124960" cy="3872901"/>
          </a:xfrm>
          <a:prstGeom prst="rect">
            <a:avLst/>
          </a:prstGeom>
        </p:spPr>
      </p:pic>
    </p:spTree>
    <p:extLst>
      <p:ext uri="{BB962C8B-B14F-4D97-AF65-F5344CB8AC3E}">
        <p14:creationId xmlns:p14="http://schemas.microsoft.com/office/powerpoint/2010/main" val="4472409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45BC1E-9DF1-F6D8-729C-80E1CA2F6E55}"/>
              </a:ext>
            </a:extLst>
          </p:cNvPr>
          <p:cNvSpPr>
            <a:spLocks noGrp="1"/>
          </p:cNvSpPr>
          <p:nvPr>
            <p:ph type="title"/>
          </p:nvPr>
        </p:nvSpPr>
        <p:spPr/>
        <p:txBody>
          <a:bodyPr/>
          <a:lstStyle/>
          <a:p>
            <a:r>
              <a:rPr lang="da-DK" b="1" dirty="0"/>
              <a:t>Uddrag fra GAI-retningslinjer på Cphbusiness til studerende</a:t>
            </a:r>
          </a:p>
        </p:txBody>
      </p:sp>
      <p:sp>
        <p:nvSpPr>
          <p:cNvPr id="3" name="Pladsholder til indhold 2">
            <a:extLst>
              <a:ext uri="{FF2B5EF4-FFF2-40B4-BE49-F238E27FC236}">
                <a16:creationId xmlns:a16="http://schemas.microsoft.com/office/drawing/2014/main" id="{E97B0ABC-DC4A-CC38-3866-100EFFEAC12D}"/>
              </a:ext>
            </a:extLst>
          </p:cNvPr>
          <p:cNvSpPr>
            <a:spLocks noGrp="1"/>
          </p:cNvSpPr>
          <p:nvPr>
            <p:ph idx="1"/>
          </p:nvPr>
        </p:nvSpPr>
        <p:spPr/>
        <p:txBody>
          <a:bodyPr>
            <a:normAutofit fontScale="92500"/>
          </a:bodyPr>
          <a:lstStyle/>
          <a:p>
            <a:r>
              <a:rPr lang="da-DK" dirty="0"/>
              <a:t>”På mange af vores uddannelser og eksaminer kan AI være tilladt som hjælpemiddel. Mange af vores eksaminer tillader nemlig alle hjælpemidler, og derfor også AI. Hvis det er tilfældet, må du gerne anvende AI, du skal blot huske tydeligt at angive, at du har samarbejdet med AI om din besvarelse. Der kan også være eksaminer, hvor ikke alle hjælpemidler er tilladt. AI kan være et eksempel på et ikke-tilladt hjælpemiddel. Det vil fremgå af vejledning fra din uddannelse, hvilke hjælpemidler, du må bruge til en given eksamen. Bruger du et ikke-tilladt hjælpemiddel til eksamen, vil det blive betragtet som eksamenssnyd.”</a:t>
            </a:r>
          </a:p>
        </p:txBody>
      </p:sp>
    </p:spTree>
    <p:extLst>
      <p:ext uri="{BB962C8B-B14F-4D97-AF65-F5344CB8AC3E}">
        <p14:creationId xmlns:p14="http://schemas.microsoft.com/office/powerpoint/2010/main" val="3770404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F50F41-3CE1-CD4A-7C96-9AD469C8A6ED}"/>
              </a:ext>
            </a:extLst>
          </p:cNvPr>
          <p:cNvSpPr>
            <a:spLocks noGrp="1"/>
          </p:cNvSpPr>
          <p:nvPr>
            <p:ph type="title"/>
          </p:nvPr>
        </p:nvSpPr>
        <p:spPr/>
        <p:txBody>
          <a:bodyPr/>
          <a:lstStyle/>
          <a:p>
            <a:r>
              <a:rPr lang="da-DK" b="1" dirty="0"/>
              <a:t>Videre Uddrag fra GAI-retningslinjer på Cphbusiness til studerende</a:t>
            </a:r>
          </a:p>
        </p:txBody>
      </p:sp>
      <p:sp>
        <p:nvSpPr>
          <p:cNvPr id="3" name="Pladsholder til indhold 2">
            <a:extLst>
              <a:ext uri="{FF2B5EF4-FFF2-40B4-BE49-F238E27FC236}">
                <a16:creationId xmlns:a16="http://schemas.microsoft.com/office/drawing/2014/main" id="{138FC952-CCF9-65F5-7019-72B375337201}"/>
              </a:ext>
            </a:extLst>
          </p:cNvPr>
          <p:cNvSpPr>
            <a:spLocks noGrp="1"/>
          </p:cNvSpPr>
          <p:nvPr>
            <p:ph idx="1"/>
          </p:nvPr>
        </p:nvSpPr>
        <p:spPr>
          <a:xfrm>
            <a:off x="1141412" y="2249486"/>
            <a:ext cx="10081554" cy="3989995"/>
          </a:xfrm>
        </p:spPr>
        <p:txBody>
          <a:bodyPr>
            <a:normAutofit fontScale="92500" lnSpcReduction="20000"/>
          </a:bodyPr>
          <a:lstStyle/>
          <a:p>
            <a:pPr marL="0" indent="0">
              <a:buNone/>
            </a:pPr>
            <a:r>
              <a:rPr lang="da-DK" dirty="0"/>
              <a:t>”Det er derfor vigtigt at du beskriver, hvordan du har anvendt generativ AI og skriftligt reflekterer over, hvorfor du har anvendt generativ AI således. I en skriftlig aflevering, hvor generativ AI er blevet brugt, bør du som minimum:</a:t>
            </a:r>
          </a:p>
          <a:p>
            <a:r>
              <a:rPr lang="da-DK" dirty="0"/>
              <a:t>Anerkende brugen af generativ kunstig intelligens.</a:t>
            </a:r>
          </a:p>
          <a:p>
            <a:r>
              <a:rPr lang="da-DK" dirty="0"/>
              <a:t>Specificere hvilken teknologi, der blev anvendt og hvornår (dato).</a:t>
            </a:r>
          </a:p>
          <a:p>
            <a:r>
              <a:rPr lang="da-DK" dirty="0"/>
              <a:t>Beskrive eksplicit hvordan informationen blev genereret.</a:t>
            </a:r>
          </a:p>
          <a:p>
            <a:r>
              <a:rPr lang="da-DK" dirty="0"/>
              <a:t>Beskrive årsagen til anvendelse (hvorfor) og eventuelt beskrive de anvendte input (prompts f.eks. hvilke spørgsmål der er brugt).</a:t>
            </a:r>
          </a:p>
          <a:p>
            <a:r>
              <a:rPr lang="da-DK" dirty="0"/>
              <a:t>Forklare hvordan og hvorfor outputtet blev anvendt i dit projektarbejde.”</a:t>
            </a:r>
          </a:p>
        </p:txBody>
      </p:sp>
    </p:spTree>
    <p:extLst>
      <p:ext uri="{BB962C8B-B14F-4D97-AF65-F5344CB8AC3E}">
        <p14:creationId xmlns:p14="http://schemas.microsoft.com/office/powerpoint/2010/main" val="40870112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301F0F-6EC0-1300-07CE-A7E53AB06D59}"/>
              </a:ext>
            </a:extLst>
          </p:cNvPr>
          <p:cNvSpPr>
            <a:spLocks noGrp="1"/>
          </p:cNvSpPr>
          <p:nvPr>
            <p:ph type="title"/>
          </p:nvPr>
        </p:nvSpPr>
        <p:spPr/>
        <p:txBody>
          <a:bodyPr/>
          <a:lstStyle/>
          <a:p>
            <a:r>
              <a:rPr lang="da-DK" b="1" dirty="0"/>
              <a:t>Vejledning for </a:t>
            </a:r>
            <a:r>
              <a:rPr lang="da-DK" b="1" dirty="0" err="1"/>
              <a:t>CENSORer</a:t>
            </a:r>
            <a:r>
              <a:rPr lang="da-DK" b="1" dirty="0"/>
              <a:t> fra </a:t>
            </a:r>
            <a:r>
              <a:rPr lang="da-DK" b="1" dirty="0" err="1"/>
              <a:t>Cphbusiness</a:t>
            </a:r>
            <a:endParaRPr lang="da-DK" b="1" dirty="0"/>
          </a:p>
        </p:txBody>
      </p:sp>
      <p:sp>
        <p:nvSpPr>
          <p:cNvPr id="3" name="Pladsholder til indhold 2">
            <a:extLst>
              <a:ext uri="{FF2B5EF4-FFF2-40B4-BE49-F238E27FC236}">
                <a16:creationId xmlns:a16="http://schemas.microsoft.com/office/drawing/2014/main" id="{8657B0EE-EB61-5021-B792-A3512CCE974D}"/>
              </a:ext>
            </a:extLst>
          </p:cNvPr>
          <p:cNvSpPr>
            <a:spLocks noGrp="1"/>
          </p:cNvSpPr>
          <p:nvPr>
            <p:ph idx="1"/>
          </p:nvPr>
        </p:nvSpPr>
        <p:spPr/>
        <p:txBody>
          <a:bodyPr>
            <a:normAutofit fontScale="77500" lnSpcReduction="20000"/>
          </a:bodyPr>
          <a:lstStyle/>
          <a:p>
            <a:pPr marL="0" indent="0">
              <a:buNone/>
            </a:pPr>
            <a:r>
              <a:rPr lang="da-DK" dirty="0"/>
              <a:t>”Det er eksaminator og censors rolle og ansvar at vurdere om teksterne, der indgår i det skriftlige materiale, er et selvstændigt produkt af den studerendes eget arbejde. Hvis der opstår tvivl hos censor eller eksaminator om teksten er et produkt af et selvstændigt arbejde, skal man reagere. Hvis eksaminator eller censor under læsningen af skriftlige opgaver forud for eksamen opdager tydelige tegn på omfattende brug af </a:t>
            </a:r>
            <a:r>
              <a:rPr lang="da-DK" dirty="0" err="1"/>
              <a:t>ChatGPT</a:t>
            </a:r>
            <a:r>
              <a:rPr lang="da-DK" dirty="0"/>
              <a:t> eller andre AI-værktøjer uden kildeangivelser, skal man henvende sig til eksaminator/censor og foretage en fælles vurdering. Eksaminator skal indberette sagen som et muligt tilfælde af eksamenssnyd til Kvalitet og Analyse på mail: klage@cphbusiness.dk.</a:t>
            </a:r>
          </a:p>
          <a:p>
            <a:pPr marL="0" indent="0">
              <a:buNone/>
            </a:pPr>
            <a:r>
              <a:rPr lang="da-DK" dirty="0"/>
              <a:t>…</a:t>
            </a:r>
          </a:p>
          <a:p>
            <a:pPr marL="0" indent="0">
              <a:buNone/>
            </a:pPr>
            <a:r>
              <a:rPr lang="da-DK" dirty="0"/>
              <a:t>I mindre alvorlige tilfælde kan man tilrettelægge eksaminationen med henblik på at afdække omfanget af og karakteren af problemstillingen. En mistanke om eksamenssnyd skal dog enten </a:t>
            </a:r>
            <a:r>
              <a:rPr lang="da-DK" dirty="0" err="1"/>
              <a:t>be</a:t>
            </a:r>
            <a:r>
              <a:rPr lang="da-DK" dirty="0"/>
              <a:t>- eller afkræftes og må ikke sanktioneres via 7-trinsskalaen.”</a:t>
            </a:r>
          </a:p>
        </p:txBody>
      </p:sp>
      <p:sp>
        <p:nvSpPr>
          <p:cNvPr id="7" name="Tekstfelt 6">
            <a:extLst>
              <a:ext uri="{FF2B5EF4-FFF2-40B4-BE49-F238E27FC236}">
                <a16:creationId xmlns:a16="http://schemas.microsoft.com/office/drawing/2014/main" id="{A9A23470-638A-D609-DB54-4138F1934C87}"/>
              </a:ext>
            </a:extLst>
          </p:cNvPr>
          <p:cNvSpPr txBox="1"/>
          <p:nvPr/>
        </p:nvSpPr>
        <p:spPr>
          <a:xfrm>
            <a:off x="1412575" y="6427330"/>
            <a:ext cx="11872103" cy="369332"/>
          </a:xfrm>
          <a:prstGeom prst="rect">
            <a:avLst/>
          </a:prstGeom>
          <a:noFill/>
        </p:spPr>
        <p:txBody>
          <a:bodyPr wrap="square">
            <a:spAutoFit/>
          </a:bodyPr>
          <a:lstStyle/>
          <a:p>
            <a:r>
              <a:rPr lang="da-DK" dirty="0">
                <a:solidFill>
                  <a:srgbClr val="FFFF00"/>
                </a:solidFill>
              </a:rPr>
              <a:t>https://www.cphbusiness.dk/om-os/information-til-censorer#-vejledning-om-chatgpt-item</a:t>
            </a:r>
          </a:p>
        </p:txBody>
      </p:sp>
    </p:spTree>
    <p:extLst>
      <p:ext uri="{BB962C8B-B14F-4D97-AF65-F5344CB8AC3E}">
        <p14:creationId xmlns:p14="http://schemas.microsoft.com/office/powerpoint/2010/main" val="26947507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E5223F-340A-7B4A-B320-2E2AF6DFEDCC}"/>
              </a:ext>
            </a:extLst>
          </p:cNvPr>
          <p:cNvSpPr>
            <a:spLocks noGrp="1"/>
          </p:cNvSpPr>
          <p:nvPr>
            <p:ph type="title"/>
          </p:nvPr>
        </p:nvSpPr>
        <p:spPr/>
        <p:txBody>
          <a:bodyPr/>
          <a:lstStyle/>
          <a:p>
            <a:r>
              <a:rPr lang="da-DK" b="1" dirty="0"/>
              <a:t>Opsummering af Cphbusiness retningslinjer</a:t>
            </a:r>
          </a:p>
        </p:txBody>
      </p:sp>
      <p:sp>
        <p:nvSpPr>
          <p:cNvPr id="3" name="Pladsholder til indhold 2">
            <a:extLst>
              <a:ext uri="{FF2B5EF4-FFF2-40B4-BE49-F238E27FC236}">
                <a16:creationId xmlns:a16="http://schemas.microsoft.com/office/drawing/2014/main" id="{BDEDE1B3-BDDA-1E69-A95D-A26529D2DDE2}"/>
              </a:ext>
            </a:extLst>
          </p:cNvPr>
          <p:cNvSpPr>
            <a:spLocks noGrp="1"/>
          </p:cNvSpPr>
          <p:nvPr>
            <p:ph idx="1"/>
          </p:nvPr>
        </p:nvSpPr>
        <p:spPr/>
        <p:txBody>
          <a:bodyPr/>
          <a:lstStyle/>
          <a:p>
            <a:r>
              <a:rPr lang="da-DK" dirty="0"/>
              <a:t>Cphbusiness lægger i deres retningslinjer op til at såfremt en studerende deklarerer brugen af GAI, så kan dette indgå i bedømmelse</a:t>
            </a:r>
          </a:p>
          <a:p>
            <a:r>
              <a:rPr lang="da-DK" dirty="0"/>
              <a:t>Cphbusiness lægger omvendt op til at udeklareret brug af GAI, kun kan bedømmes som snyd / ikke-snyd og altså ikke indgå i bedømmelse</a:t>
            </a:r>
          </a:p>
          <a:p>
            <a:r>
              <a:rPr lang="da-DK" dirty="0"/>
              <a:t>Cphbusiness lægger op til at man ved mistanke om snyd bruger en mundtlig afprøvning til at af- eller bekræfte denne mistanke.</a:t>
            </a:r>
          </a:p>
          <a:p>
            <a:endParaRPr lang="da-DK" dirty="0"/>
          </a:p>
        </p:txBody>
      </p:sp>
      <p:sp>
        <p:nvSpPr>
          <p:cNvPr id="4" name="Tekstfelt 3">
            <a:extLst>
              <a:ext uri="{FF2B5EF4-FFF2-40B4-BE49-F238E27FC236}">
                <a16:creationId xmlns:a16="http://schemas.microsoft.com/office/drawing/2014/main" id="{CD6416C3-F3AE-61D2-394F-B4D4CC915F75}"/>
              </a:ext>
            </a:extLst>
          </p:cNvPr>
          <p:cNvSpPr txBox="1"/>
          <p:nvPr/>
        </p:nvSpPr>
        <p:spPr>
          <a:xfrm>
            <a:off x="1141412" y="5404991"/>
            <a:ext cx="9959043" cy="1077218"/>
          </a:xfrm>
          <a:prstGeom prst="rect">
            <a:avLst/>
          </a:prstGeom>
          <a:noFill/>
          <a:ln>
            <a:solidFill>
              <a:schemeClr val="tx1">
                <a:lumMod val="50000"/>
                <a:lumOff val="50000"/>
              </a:schemeClr>
            </a:solidFill>
          </a:ln>
        </p:spPr>
        <p:txBody>
          <a:bodyPr wrap="square" rtlCol="0">
            <a:spAutoFit/>
          </a:bodyPr>
          <a:lstStyle/>
          <a:p>
            <a:r>
              <a:rPr lang="da-DK" sz="3200" dirty="0"/>
              <a:t>Erhvervsakademiet afgør, hvilke retningslinjer som de sætter for GAI. Ikke censor.</a:t>
            </a:r>
          </a:p>
        </p:txBody>
      </p:sp>
    </p:spTree>
    <p:extLst>
      <p:ext uri="{BB962C8B-B14F-4D97-AF65-F5344CB8AC3E}">
        <p14:creationId xmlns:p14="http://schemas.microsoft.com/office/powerpoint/2010/main" val="16146395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906AE7-7BE3-58FF-A63E-085BD88A8504}"/>
              </a:ext>
            </a:extLst>
          </p:cNvPr>
          <p:cNvSpPr>
            <a:spLocks noGrp="1"/>
          </p:cNvSpPr>
          <p:nvPr>
            <p:ph type="title"/>
          </p:nvPr>
        </p:nvSpPr>
        <p:spPr/>
        <p:txBody>
          <a:bodyPr/>
          <a:lstStyle/>
          <a:p>
            <a:r>
              <a:rPr lang="da-DK" b="1" dirty="0"/>
              <a:t>Retningslinjer</a:t>
            </a:r>
          </a:p>
        </p:txBody>
      </p:sp>
      <p:sp>
        <p:nvSpPr>
          <p:cNvPr id="3" name="Pladsholder til indhold 2">
            <a:extLst>
              <a:ext uri="{FF2B5EF4-FFF2-40B4-BE49-F238E27FC236}">
                <a16:creationId xmlns:a16="http://schemas.microsoft.com/office/drawing/2014/main" id="{AD1F9020-64F4-C214-D344-730D3ED064B7}"/>
              </a:ext>
            </a:extLst>
          </p:cNvPr>
          <p:cNvSpPr>
            <a:spLocks noGrp="1"/>
          </p:cNvSpPr>
          <p:nvPr>
            <p:ph idx="1"/>
          </p:nvPr>
        </p:nvSpPr>
        <p:spPr/>
        <p:txBody>
          <a:bodyPr/>
          <a:lstStyle/>
          <a:p>
            <a:r>
              <a:rPr lang="da-DK" dirty="0"/>
              <a:t>Hver uddannelse / institution kan opstille sine egne retningslinjer for GAI</a:t>
            </a:r>
          </a:p>
          <a:p>
            <a:r>
              <a:rPr lang="da-DK" dirty="0"/>
              <a:t>Det er op til uddannelsen at præsentere </a:t>
            </a:r>
            <a:r>
              <a:rPr lang="da-DK"/>
              <a:t>sine regler overfor </a:t>
            </a:r>
            <a:r>
              <a:rPr lang="da-DK" dirty="0"/>
              <a:t>censor, præcis som med alle andre aspekter af eksamen (</a:t>
            </a:r>
            <a:r>
              <a:rPr lang="da-DK" dirty="0" err="1"/>
              <a:t>jf</a:t>
            </a:r>
            <a:r>
              <a:rPr lang="da-DK" dirty="0"/>
              <a:t> § 24 i censorbekendtgørelsen)</a:t>
            </a:r>
          </a:p>
          <a:p>
            <a:r>
              <a:rPr lang="da-DK" dirty="0"/>
              <a:t>Eventuel kritik af eller kommentarer til retningslinjer hører i den efterfølgende evaluering af eksamen.</a:t>
            </a:r>
          </a:p>
        </p:txBody>
      </p:sp>
      <p:sp>
        <p:nvSpPr>
          <p:cNvPr id="4" name="Tekstfelt 3">
            <a:extLst>
              <a:ext uri="{FF2B5EF4-FFF2-40B4-BE49-F238E27FC236}">
                <a16:creationId xmlns:a16="http://schemas.microsoft.com/office/drawing/2014/main" id="{9C7F4765-9120-44EA-6336-014230DE9CA9}"/>
              </a:ext>
            </a:extLst>
          </p:cNvPr>
          <p:cNvSpPr txBox="1"/>
          <p:nvPr/>
        </p:nvSpPr>
        <p:spPr>
          <a:xfrm>
            <a:off x="1483657" y="4890538"/>
            <a:ext cx="9959043" cy="1077218"/>
          </a:xfrm>
          <a:prstGeom prst="rect">
            <a:avLst/>
          </a:prstGeom>
          <a:noFill/>
          <a:ln>
            <a:solidFill>
              <a:schemeClr val="tx1">
                <a:lumMod val="50000"/>
                <a:lumOff val="50000"/>
              </a:schemeClr>
            </a:solidFill>
          </a:ln>
        </p:spPr>
        <p:txBody>
          <a:bodyPr wrap="square" rtlCol="0">
            <a:spAutoFit/>
          </a:bodyPr>
          <a:lstStyle/>
          <a:p>
            <a:r>
              <a:rPr lang="da-DK" sz="3200" dirty="0"/>
              <a:t>Erhvervsakademiet afgør, hvilke hjælpemidler der er tilladte til en eksamen. Ikke censor.</a:t>
            </a:r>
          </a:p>
        </p:txBody>
      </p:sp>
    </p:spTree>
    <p:extLst>
      <p:ext uri="{BB962C8B-B14F-4D97-AF65-F5344CB8AC3E}">
        <p14:creationId xmlns:p14="http://schemas.microsoft.com/office/powerpoint/2010/main" val="31603205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5400" b="1" dirty="0">
                <a:solidFill>
                  <a:srgbClr val="FFFF00"/>
                </a:solidFill>
              </a:rPr>
              <a:t>3. </a:t>
            </a:r>
            <a:r>
              <a:rPr lang="en-US" sz="5400" b="1" dirty="0"/>
              <a:t>FORNUFTIG BRUG AF AI I EKSAMENSSITUATIONER</a:t>
            </a:r>
            <a:br>
              <a:rPr lang="en-US" sz="5400" b="1" dirty="0"/>
            </a:br>
            <a:r>
              <a:rPr lang="en-US" sz="2400" b="1" dirty="0"/>
              <a:t>NIELS HALTENHOFF</a:t>
            </a:r>
            <a:br>
              <a:rPr lang="en-US" sz="2400" b="1" dirty="0"/>
            </a:br>
            <a:endParaRPr lang="en-US" sz="5400" b="1" dirty="0"/>
          </a:p>
        </p:txBody>
      </p:sp>
      <p:pic>
        <p:nvPicPr>
          <p:cNvPr id="4" name="Content Placeholder 3" descr="201328.jpeg"/>
          <p:cNvPicPr>
            <a:picLocks noGrp="1" noChangeAspect="1"/>
          </p:cNvPicPr>
          <p:nvPr>
            <p:ph idx="1"/>
          </p:nvPr>
        </p:nvPicPr>
        <p:blipFill>
          <a:blip r:embed="rId2">
            <a:extLst>
              <a:ext uri="{28A0092B-C50C-407E-A947-70E740481C1C}">
                <a14:useLocalDpi xmlns:a14="http://schemas.microsoft.com/office/drawing/2010/main" val="0"/>
              </a:ext>
            </a:extLst>
          </a:blip>
          <a:srcRect l="-39587" r="-39587"/>
          <a:stretch>
            <a:fillRect/>
          </a:stretch>
        </p:blipFill>
        <p:spPr>
          <a:xfrm>
            <a:off x="227876" y="2460233"/>
            <a:ext cx="11733071" cy="3683507"/>
          </a:xfrm>
        </p:spPr>
      </p:pic>
    </p:spTree>
    <p:extLst>
      <p:ext uri="{BB962C8B-B14F-4D97-AF65-F5344CB8AC3E}">
        <p14:creationId xmlns:p14="http://schemas.microsoft.com/office/powerpoint/2010/main" val="28484231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FF00"/>
                </a:solidFill>
              </a:rPr>
              <a:t>AI </a:t>
            </a:r>
            <a:r>
              <a:rPr lang="mr-IN" b="1" dirty="0">
                <a:solidFill>
                  <a:srgbClr val="FFFF00"/>
                </a:solidFill>
              </a:rPr>
              <a:t>–</a:t>
            </a:r>
            <a:r>
              <a:rPr lang="en-US" b="1" dirty="0">
                <a:solidFill>
                  <a:srgbClr val="FFFF00"/>
                </a:solidFill>
              </a:rPr>
              <a:t> DIN KREATIVE SPARRINGSPARTNER!</a:t>
            </a:r>
          </a:p>
        </p:txBody>
      </p:sp>
      <p:pic>
        <p:nvPicPr>
          <p:cNvPr id="4" name="Picture 3" descr="Firefly en brainstorm idé proces i pop art stil 9189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7261" y="2196627"/>
            <a:ext cx="4531394" cy="3524418"/>
          </a:xfrm>
          <a:prstGeom prst="rect">
            <a:avLst/>
          </a:prstGeom>
        </p:spPr>
      </p:pic>
      <p:sp>
        <p:nvSpPr>
          <p:cNvPr id="3" name="Content Placeholder 2"/>
          <p:cNvSpPr>
            <a:spLocks noGrp="1"/>
          </p:cNvSpPr>
          <p:nvPr>
            <p:ph idx="1"/>
          </p:nvPr>
        </p:nvSpPr>
        <p:spPr>
          <a:xfrm>
            <a:off x="1141412" y="1536095"/>
            <a:ext cx="9905999" cy="4255106"/>
          </a:xfrm>
        </p:spPr>
        <p:txBody>
          <a:bodyPr>
            <a:normAutofit/>
          </a:bodyPr>
          <a:lstStyle/>
          <a:p>
            <a:pPr marL="0" indent="0">
              <a:buNone/>
            </a:pPr>
            <a:r>
              <a:rPr lang="en-US" dirty="0"/>
              <a:t>AI </a:t>
            </a:r>
            <a:r>
              <a:rPr lang="en-US" dirty="0" err="1"/>
              <a:t>kan</a:t>
            </a:r>
            <a:r>
              <a:rPr lang="en-US" dirty="0"/>
              <a:t> </a:t>
            </a:r>
            <a:r>
              <a:rPr lang="en-US" dirty="0" err="1"/>
              <a:t>bruges</a:t>
            </a:r>
            <a:r>
              <a:rPr lang="en-US" dirty="0"/>
              <a:t> </a:t>
            </a:r>
            <a:r>
              <a:rPr lang="en-US" dirty="0" err="1"/>
              <a:t>som</a:t>
            </a:r>
            <a:r>
              <a:rPr lang="en-US" dirty="0"/>
              <a:t> </a:t>
            </a:r>
            <a:r>
              <a:rPr lang="en-US" dirty="0" err="1"/>
              <a:t>det</a:t>
            </a:r>
            <a:r>
              <a:rPr lang="en-US" dirty="0"/>
              <a:t> </a:t>
            </a:r>
            <a:r>
              <a:rPr lang="en-US" dirty="0" err="1"/>
              <a:t>kreative</a:t>
            </a:r>
            <a:r>
              <a:rPr lang="en-US" dirty="0"/>
              <a:t> sidekick, der </a:t>
            </a:r>
            <a:r>
              <a:rPr lang="en-US" dirty="0" err="1"/>
              <a:t>udfordrer</a:t>
            </a:r>
            <a:r>
              <a:rPr lang="en-US" dirty="0"/>
              <a:t> </a:t>
            </a:r>
            <a:r>
              <a:rPr lang="en-US" dirty="0" err="1"/>
              <a:t>tankerne</a:t>
            </a:r>
            <a:r>
              <a:rPr lang="en-US" dirty="0"/>
              <a:t> </a:t>
            </a:r>
            <a:r>
              <a:rPr lang="en-US" dirty="0" err="1"/>
              <a:t>og</a:t>
            </a:r>
            <a:r>
              <a:rPr lang="en-US" dirty="0"/>
              <a:t> giver et </a:t>
            </a:r>
            <a:r>
              <a:rPr lang="en-US" dirty="0" err="1"/>
              <a:t>kærligt</a:t>
            </a:r>
            <a:r>
              <a:rPr lang="en-US" dirty="0"/>
              <a:t> </a:t>
            </a:r>
            <a:r>
              <a:rPr lang="en-US" dirty="0" err="1"/>
              <a:t>skub</a:t>
            </a:r>
            <a:r>
              <a:rPr lang="en-US" dirty="0"/>
              <a:t> </a:t>
            </a:r>
            <a:r>
              <a:rPr lang="en-US" dirty="0" err="1"/>
              <a:t>i</a:t>
            </a:r>
            <a:r>
              <a:rPr lang="en-US" dirty="0"/>
              <a:t> den </a:t>
            </a:r>
            <a:r>
              <a:rPr lang="en-US" dirty="0" err="1"/>
              <a:t>rigtige</a:t>
            </a:r>
            <a:r>
              <a:rPr lang="en-US" dirty="0"/>
              <a:t> </a:t>
            </a:r>
            <a:r>
              <a:rPr lang="en-US" dirty="0" err="1"/>
              <a:t>retning</a:t>
            </a:r>
            <a:r>
              <a:rPr lang="en-US" dirty="0"/>
              <a:t>.</a:t>
            </a:r>
          </a:p>
          <a:p>
            <a:pPr marL="0" indent="0">
              <a:buNone/>
            </a:pPr>
            <a:r>
              <a:rPr lang="en-US" dirty="0" err="1"/>
              <a:t>Det</a:t>
            </a:r>
            <a:r>
              <a:rPr lang="en-US" dirty="0"/>
              <a:t> </a:t>
            </a:r>
            <a:r>
              <a:rPr lang="en-US" dirty="0" err="1"/>
              <a:t>kan</a:t>
            </a:r>
            <a:r>
              <a:rPr lang="en-US" dirty="0"/>
              <a:t> </a:t>
            </a:r>
            <a:r>
              <a:rPr lang="en-US" dirty="0" err="1"/>
              <a:t>ikke</a:t>
            </a:r>
            <a:r>
              <a:rPr lang="en-US" dirty="0"/>
              <a:t> </a:t>
            </a:r>
            <a:r>
              <a:rPr lang="en-US" dirty="0" err="1"/>
              <a:t>erstatte</a:t>
            </a:r>
            <a:r>
              <a:rPr lang="en-US" dirty="0"/>
              <a:t> din </a:t>
            </a:r>
            <a:r>
              <a:rPr lang="en-US" dirty="0" err="1"/>
              <a:t>egen</a:t>
            </a:r>
            <a:r>
              <a:rPr lang="en-US" dirty="0"/>
              <a:t> </a:t>
            </a:r>
            <a:r>
              <a:rPr lang="en-US" dirty="0" err="1"/>
              <a:t>kreativitet</a:t>
            </a:r>
            <a:r>
              <a:rPr lang="en-US" dirty="0"/>
              <a:t>, </a:t>
            </a:r>
          </a:p>
          <a:p>
            <a:pPr marL="0" indent="0">
              <a:buNone/>
            </a:pPr>
            <a:r>
              <a:rPr lang="en-US" dirty="0"/>
              <a:t>men </a:t>
            </a:r>
            <a:r>
              <a:rPr lang="en-US" dirty="0" err="1"/>
              <a:t>måske</a:t>
            </a:r>
            <a:r>
              <a:rPr lang="en-US" dirty="0"/>
              <a:t> </a:t>
            </a:r>
            <a:r>
              <a:rPr lang="en-US" dirty="0" err="1"/>
              <a:t>tænde</a:t>
            </a:r>
            <a:r>
              <a:rPr lang="en-US" dirty="0"/>
              <a:t> </a:t>
            </a:r>
            <a:r>
              <a:rPr lang="en-US" dirty="0" err="1"/>
              <a:t>gnisten</a:t>
            </a:r>
            <a:r>
              <a:rPr lang="en-US" dirty="0"/>
              <a:t> I den </a:t>
            </a:r>
            <a:r>
              <a:rPr lang="en-US" dirty="0" err="1"/>
              <a:t>kreative</a:t>
            </a:r>
            <a:r>
              <a:rPr lang="en-US" dirty="0"/>
              <a:t> </a:t>
            </a:r>
            <a:r>
              <a:rPr lang="en-US" dirty="0" err="1"/>
              <a:t>proces</a:t>
            </a:r>
            <a:r>
              <a:rPr lang="en-US" dirty="0"/>
              <a:t>.</a:t>
            </a:r>
          </a:p>
          <a:p>
            <a:pPr marL="0" indent="0">
              <a:buNone/>
            </a:pPr>
            <a:r>
              <a:rPr lang="en-US" dirty="0" err="1"/>
              <a:t>Det</a:t>
            </a:r>
            <a:r>
              <a:rPr lang="en-US" dirty="0"/>
              <a:t> </a:t>
            </a:r>
            <a:r>
              <a:rPr lang="en-US" dirty="0" err="1"/>
              <a:t>kan</a:t>
            </a:r>
            <a:r>
              <a:rPr lang="en-US" dirty="0"/>
              <a:t> </a:t>
            </a:r>
            <a:r>
              <a:rPr lang="en-US" dirty="0" err="1"/>
              <a:t>være</a:t>
            </a:r>
            <a:r>
              <a:rPr lang="en-US" dirty="0"/>
              <a:t> en </a:t>
            </a:r>
            <a:r>
              <a:rPr lang="en-US" dirty="0" err="1"/>
              <a:t>uendelig</a:t>
            </a:r>
            <a:r>
              <a:rPr lang="en-US" dirty="0"/>
              <a:t> </a:t>
            </a:r>
            <a:r>
              <a:rPr lang="en-US" dirty="0" err="1"/>
              <a:t>kilde</a:t>
            </a:r>
            <a:r>
              <a:rPr lang="en-US" dirty="0"/>
              <a:t> </a:t>
            </a:r>
            <a:r>
              <a:rPr lang="en-US" dirty="0" err="1"/>
              <a:t>til</a:t>
            </a:r>
            <a:r>
              <a:rPr lang="en-US" dirty="0"/>
              <a:t> </a:t>
            </a:r>
            <a:r>
              <a:rPr lang="en-US" dirty="0" err="1"/>
              <a:t>ideer</a:t>
            </a:r>
            <a:r>
              <a:rPr lang="en-US" dirty="0"/>
              <a:t> </a:t>
            </a:r>
            <a:r>
              <a:rPr lang="en-US" dirty="0" err="1"/>
              <a:t>og</a:t>
            </a:r>
            <a:r>
              <a:rPr lang="en-US" dirty="0"/>
              <a:t> inspiration.</a:t>
            </a:r>
          </a:p>
          <a:p>
            <a:pPr marL="0" indent="0">
              <a:buNone/>
            </a:pPr>
            <a:r>
              <a:rPr lang="en-US" dirty="0" err="1"/>
              <a:t>Baseret</a:t>
            </a:r>
            <a:r>
              <a:rPr lang="en-US" dirty="0"/>
              <a:t> </a:t>
            </a:r>
            <a:r>
              <a:rPr lang="en-US" dirty="0" err="1"/>
              <a:t>på</a:t>
            </a:r>
            <a:r>
              <a:rPr lang="en-US" dirty="0"/>
              <a:t> store </a:t>
            </a:r>
            <a:r>
              <a:rPr lang="en-US" dirty="0" err="1"/>
              <a:t>mængder</a:t>
            </a:r>
            <a:r>
              <a:rPr lang="en-US" dirty="0"/>
              <a:t> data, </a:t>
            </a:r>
            <a:r>
              <a:rPr lang="en-US" dirty="0" err="1"/>
              <a:t>kan</a:t>
            </a:r>
            <a:r>
              <a:rPr lang="en-US" dirty="0"/>
              <a:t> AI give </a:t>
            </a:r>
          </a:p>
          <a:p>
            <a:pPr marL="0" indent="0">
              <a:buNone/>
            </a:pPr>
            <a:r>
              <a:rPr lang="en-US" dirty="0" err="1"/>
              <a:t>forslag</a:t>
            </a:r>
            <a:r>
              <a:rPr lang="en-US" dirty="0"/>
              <a:t> </a:t>
            </a:r>
            <a:r>
              <a:rPr lang="en-US" dirty="0" err="1"/>
              <a:t>til</a:t>
            </a:r>
            <a:r>
              <a:rPr lang="en-US" dirty="0"/>
              <a:t> </a:t>
            </a:r>
            <a:r>
              <a:rPr lang="en-US" dirty="0" err="1"/>
              <a:t>emner</a:t>
            </a:r>
            <a:r>
              <a:rPr lang="en-US" dirty="0"/>
              <a:t>, </a:t>
            </a:r>
            <a:r>
              <a:rPr lang="en-US" dirty="0" err="1"/>
              <a:t>temaer</a:t>
            </a:r>
            <a:r>
              <a:rPr lang="en-US" dirty="0"/>
              <a:t> </a:t>
            </a:r>
            <a:r>
              <a:rPr lang="en-US" dirty="0" err="1"/>
              <a:t>eller</a:t>
            </a:r>
            <a:r>
              <a:rPr lang="en-US" dirty="0"/>
              <a:t> </a:t>
            </a:r>
            <a:r>
              <a:rPr lang="en-US" dirty="0" err="1"/>
              <a:t>tilgange</a:t>
            </a:r>
            <a:r>
              <a:rPr lang="en-US" dirty="0"/>
              <a:t> </a:t>
            </a:r>
            <a:r>
              <a:rPr lang="en-US" dirty="0" err="1"/>
              <a:t>i</a:t>
            </a:r>
            <a:r>
              <a:rPr lang="en-US" dirty="0"/>
              <a:t> </a:t>
            </a:r>
            <a:r>
              <a:rPr lang="en-US" dirty="0" err="1"/>
              <a:t>det</a:t>
            </a:r>
            <a:r>
              <a:rPr lang="en-US" dirty="0"/>
              <a:t> </a:t>
            </a:r>
            <a:r>
              <a:rPr lang="en-US" dirty="0" err="1"/>
              <a:t>uendelige</a:t>
            </a:r>
            <a:r>
              <a:rPr lang="mr-IN" dirty="0"/>
              <a:t>…</a:t>
            </a:r>
            <a:endParaRPr lang="en-US" dirty="0"/>
          </a:p>
        </p:txBody>
      </p:sp>
    </p:spTree>
    <p:extLst>
      <p:ext uri="{BB962C8B-B14F-4D97-AF65-F5344CB8AC3E}">
        <p14:creationId xmlns:p14="http://schemas.microsoft.com/office/powerpoint/2010/main" val="40760776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BILLEDER OG GRAFIK</a:t>
            </a:r>
          </a:p>
        </p:txBody>
      </p:sp>
      <p:sp>
        <p:nvSpPr>
          <p:cNvPr id="3" name="Content Placeholder 2"/>
          <p:cNvSpPr>
            <a:spLocks noGrp="1"/>
          </p:cNvSpPr>
          <p:nvPr>
            <p:ph idx="1"/>
          </p:nvPr>
        </p:nvSpPr>
        <p:spPr>
          <a:xfrm>
            <a:off x="1141412" y="1520952"/>
            <a:ext cx="9905999" cy="4270250"/>
          </a:xfrm>
        </p:spPr>
        <p:txBody>
          <a:bodyPr/>
          <a:lstStyle/>
          <a:p>
            <a:pPr marL="0" indent="0">
              <a:buNone/>
            </a:pPr>
            <a:r>
              <a:rPr lang="en-US" dirty="0" err="1"/>
              <a:t>Eksempel</a:t>
            </a:r>
            <a:r>
              <a:rPr lang="en-US" dirty="0"/>
              <a:t> 1: En </a:t>
            </a:r>
            <a:r>
              <a:rPr lang="en-US" dirty="0" err="1"/>
              <a:t>gruppe</a:t>
            </a:r>
            <a:r>
              <a:rPr lang="en-US" dirty="0"/>
              <a:t> </a:t>
            </a:r>
            <a:r>
              <a:rPr lang="en-US" dirty="0" err="1"/>
              <a:t>arbejder</a:t>
            </a:r>
            <a:r>
              <a:rPr lang="en-US" dirty="0"/>
              <a:t> med et </a:t>
            </a:r>
            <a:r>
              <a:rPr lang="en-US" dirty="0" err="1"/>
              <a:t>projekt</a:t>
            </a:r>
            <a:r>
              <a:rPr lang="en-US" dirty="0"/>
              <a:t> </a:t>
            </a:r>
            <a:r>
              <a:rPr lang="en-US" dirty="0" err="1"/>
              <a:t>om</a:t>
            </a:r>
            <a:r>
              <a:rPr lang="en-US" dirty="0"/>
              <a:t> </a:t>
            </a:r>
            <a:r>
              <a:rPr lang="en-US" dirty="0" err="1"/>
              <a:t>turisme</a:t>
            </a:r>
            <a:r>
              <a:rPr lang="en-US" dirty="0"/>
              <a:t> </a:t>
            </a:r>
            <a:r>
              <a:rPr lang="en-US" dirty="0" err="1"/>
              <a:t>på</a:t>
            </a:r>
            <a:r>
              <a:rPr lang="en-US" dirty="0"/>
              <a:t> </a:t>
            </a:r>
            <a:r>
              <a:rPr lang="en-US" dirty="0" err="1"/>
              <a:t>Grønland</a:t>
            </a:r>
            <a:endParaRPr lang="en-US" dirty="0"/>
          </a:p>
          <a:p>
            <a:pPr marL="0" indent="0">
              <a:buNone/>
            </a:pPr>
            <a:r>
              <a:rPr lang="en-US" dirty="0"/>
              <a:t>De </a:t>
            </a:r>
            <a:r>
              <a:rPr lang="en-US" dirty="0" err="1"/>
              <a:t>fleste</a:t>
            </a:r>
            <a:r>
              <a:rPr lang="en-US" dirty="0"/>
              <a:t> </a:t>
            </a:r>
            <a:r>
              <a:rPr lang="en-US" dirty="0" err="1"/>
              <a:t>billeder</a:t>
            </a:r>
            <a:r>
              <a:rPr lang="en-US" dirty="0"/>
              <a:t> </a:t>
            </a:r>
            <a:r>
              <a:rPr lang="en-US" dirty="0" err="1"/>
              <a:t>på</a:t>
            </a:r>
            <a:r>
              <a:rPr lang="en-US" dirty="0"/>
              <a:t> </a:t>
            </a:r>
            <a:r>
              <a:rPr lang="en-US" dirty="0" err="1"/>
              <a:t>internettet</a:t>
            </a:r>
            <a:r>
              <a:rPr lang="en-US" dirty="0"/>
              <a:t> </a:t>
            </a:r>
            <a:r>
              <a:rPr lang="en-US" dirty="0" err="1"/>
              <a:t>er</a:t>
            </a:r>
            <a:r>
              <a:rPr lang="en-US" dirty="0"/>
              <a:t> med copyright </a:t>
            </a:r>
            <a:r>
              <a:rPr lang="en-US" dirty="0" err="1"/>
              <a:t>og</a:t>
            </a:r>
            <a:r>
              <a:rPr lang="en-US" dirty="0"/>
              <a:t> </a:t>
            </a:r>
            <a:r>
              <a:rPr lang="en-US" dirty="0" err="1"/>
              <a:t>tiden</a:t>
            </a:r>
            <a:r>
              <a:rPr lang="en-US" dirty="0"/>
              <a:t> </a:t>
            </a:r>
            <a:r>
              <a:rPr lang="en-US" dirty="0" err="1"/>
              <a:t>og</a:t>
            </a:r>
            <a:r>
              <a:rPr lang="en-US" dirty="0"/>
              <a:t> </a:t>
            </a:r>
            <a:r>
              <a:rPr lang="en-US" dirty="0" err="1"/>
              <a:t>pengene</a:t>
            </a:r>
            <a:r>
              <a:rPr lang="en-US" dirty="0"/>
              <a:t> </a:t>
            </a:r>
            <a:r>
              <a:rPr lang="en-US" dirty="0" err="1"/>
              <a:t>rækker</a:t>
            </a:r>
            <a:r>
              <a:rPr lang="en-US" dirty="0"/>
              <a:t> </a:t>
            </a:r>
            <a:r>
              <a:rPr lang="en-US" dirty="0" err="1"/>
              <a:t>ikke</a:t>
            </a:r>
            <a:r>
              <a:rPr lang="en-US" dirty="0"/>
              <a:t> </a:t>
            </a:r>
            <a:r>
              <a:rPr lang="en-US" dirty="0" err="1"/>
              <a:t>til</a:t>
            </a:r>
            <a:r>
              <a:rPr lang="en-US" dirty="0"/>
              <a:t> en </a:t>
            </a:r>
            <a:r>
              <a:rPr lang="en-US" dirty="0" err="1"/>
              <a:t>rejse</a:t>
            </a:r>
            <a:r>
              <a:rPr lang="en-US" dirty="0"/>
              <a:t> </a:t>
            </a:r>
            <a:r>
              <a:rPr lang="en-US" dirty="0" err="1"/>
              <a:t>til</a:t>
            </a:r>
            <a:r>
              <a:rPr lang="en-US" dirty="0"/>
              <a:t> </a:t>
            </a:r>
            <a:r>
              <a:rPr lang="en-US" dirty="0" err="1"/>
              <a:t>verdens</a:t>
            </a:r>
            <a:r>
              <a:rPr lang="en-US" dirty="0"/>
              <a:t> </a:t>
            </a:r>
            <a:r>
              <a:rPr lang="en-US" dirty="0" err="1"/>
              <a:t>største</a:t>
            </a:r>
            <a:r>
              <a:rPr lang="en-US" dirty="0"/>
              <a:t> </a:t>
            </a:r>
            <a:r>
              <a:rPr lang="en-US" dirty="0" err="1"/>
              <a:t>ø</a:t>
            </a:r>
            <a:r>
              <a:rPr lang="en-US" dirty="0"/>
              <a:t>. Her </a:t>
            </a:r>
            <a:r>
              <a:rPr lang="en-US" dirty="0" err="1"/>
              <a:t>er</a:t>
            </a:r>
            <a:r>
              <a:rPr lang="en-US" dirty="0"/>
              <a:t> AI din </a:t>
            </a:r>
            <a:r>
              <a:rPr lang="en-US" dirty="0" err="1"/>
              <a:t>ven</a:t>
            </a:r>
            <a:r>
              <a:rPr lang="en-US" dirty="0"/>
              <a:t>, med den </a:t>
            </a:r>
            <a:r>
              <a:rPr lang="en-US" dirty="0" err="1"/>
              <a:t>rette</a:t>
            </a:r>
            <a:r>
              <a:rPr lang="en-US" dirty="0"/>
              <a:t> PROMT I Adobe FIREFLY </a:t>
            </a:r>
            <a:r>
              <a:rPr lang="en-US" dirty="0" err="1"/>
              <a:t>kan</a:t>
            </a:r>
            <a:r>
              <a:rPr lang="en-US" dirty="0"/>
              <a:t> der </a:t>
            </a:r>
            <a:r>
              <a:rPr lang="en-US" dirty="0" err="1"/>
              <a:t>genereres</a:t>
            </a:r>
            <a:r>
              <a:rPr lang="en-US" dirty="0"/>
              <a:t> </a:t>
            </a:r>
            <a:r>
              <a:rPr lang="en-US" dirty="0" err="1"/>
              <a:t>billeder</a:t>
            </a:r>
            <a:r>
              <a:rPr lang="en-US" dirty="0"/>
              <a:t> der </a:t>
            </a:r>
            <a:r>
              <a:rPr lang="en-US" dirty="0" err="1"/>
              <a:t>illustrerer</a:t>
            </a:r>
            <a:r>
              <a:rPr lang="en-US" dirty="0"/>
              <a:t> hiking </a:t>
            </a:r>
            <a:r>
              <a:rPr lang="en-US" dirty="0" err="1"/>
              <a:t>på</a:t>
            </a:r>
            <a:r>
              <a:rPr lang="en-US" dirty="0"/>
              <a:t> </a:t>
            </a:r>
            <a:r>
              <a:rPr lang="en-US" dirty="0" err="1"/>
              <a:t>Grønland</a:t>
            </a:r>
            <a:r>
              <a:rPr lang="en-US" dirty="0"/>
              <a:t>.</a:t>
            </a:r>
          </a:p>
        </p:txBody>
      </p:sp>
      <p:pic>
        <p:nvPicPr>
          <p:cNvPr id="4" name="Picture 3" descr="Firefly sejler i båd på fjord i Grønland omgivet af isbjerge 2296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556" y="3812568"/>
            <a:ext cx="2841197" cy="22098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Firefly vandrer med rygsæk i grønlands sne 3180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8024" y="3698023"/>
            <a:ext cx="3087537" cy="24014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Firefly vandrer med rygsæk i grønland 43715.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9403" y="3828971"/>
            <a:ext cx="2821447" cy="21944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066428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BILLEDER OG GRAFIK</a:t>
            </a:r>
          </a:p>
        </p:txBody>
      </p:sp>
      <p:sp>
        <p:nvSpPr>
          <p:cNvPr id="3" name="Content Placeholder 2"/>
          <p:cNvSpPr>
            <a:spLocks noGrp="1"/>
          </p:cNvSpPr>
          <p:nvPr>
            <p:ph idx="1"/>
          </p:nvPr>
        </p:nvSpPr>
        <p:spPr>
          <a:xfrm>
            <a:off x="1141412" y="1536095"/>
            <a:ext cx="9905999" cy="4255106"/>
          </a:xfrm>
        </p:spPr>
        <p:txBody>
          <a:bodyPr/>
          <a:lstStyle/>
          <a:p>
            <a:pPr marL="0" indent="0">
              <a:buNone/>
            </a:pPr>
            <a:r>
              <a:rPr lang="en-US" dirty="0" err="1"/>
              <a:t>Eksempel</a:t>
            </a:r>
            <a:r>
              <a:rPr lang="en-US" dirty="0"/>
              <a:t> 2: </a:t>
            </a:r>
            <a:r>
              <a:rPr lang="en-US" dirty="0" err="1"/>
              <a:t>produkt</a:t>
            </a:r>
            <a:r>
              <a:rPr lang="en-US" dirty="0"/>
              <a:t> </a:t>
            </a:r>
            <a:r>
              <a:rPr lang="en-US" dirty="0" err="1"/>
              <a:t>præsentation</a:t>
            </a:r>
            <a:r>
              <a:rPr lang="en-US" dirty="0"/>
              <a:t> </a:t>
            </a:r>
            <a:r>
              <a:rPr lang="en-US" dirty="0" err="1"/>
              <a:t>ved</a:t>
            </a:r>
            <a:r>
              <a:rPr lang="en-US" dirty="0"/>
              <a:t> </a:t>
            </a:r>
            <a:r>
              <a:rPr lang="en-US" dirty="0" err="1"/>
              <a:t>hjælp</a:t>
            </a:r>
            <a:r>
              <a:rPr lang="en-US" dirty="0"/>
              <a:t> </a:t>
            </a:r>
            <a:r>
              <a:rPr lang="en-US" dirty="0" err="1"/>
              <a:t>af</a:t>
            </a:r>
            <a:r>
              <a:rPr lang="en-US" dirty="0"/>
              <a:t> ADOBE PHOTOSHOP’s AI </a:t>
            </a:r>
            <a:r>
              <a:rPr lang="en-US" dirty="0" err="1"/>
              <a:t>værktøj</a:t>
            </a:r>
            <a:r>
              <a:rPr lang="en-US" dirty="0"/>
              <a:t> GENERATIV FILL. Et </a:t>
            </a:r>
            <a:r>
              <a:rPr lang="en-US" dirty="0" err="1"/>
              <a:t>produkt</a:t>
            </a:r>
            <a:r>
              <a:rPr lang="en-US" dirty="0"/>
              <a:t> </a:t>
            </a:r>
            <a:r>
              <a:rPr lang="en-US" dirty="0" err="1"/>
              <a:t>kan</a:t>
            </a:r>
            <a:r>
              <a:rPr lang="en-US" dirty="0"/>
              <a:t> </a:t>
            </a:r>
            <a:r>
              <a:rPr lang="en-US" dirty="0" err="1"/>
              <a:t>hurtigt</a:t>
            </a:r>
            <a:r>
              <a:rPr lang="en-US" dirty="0"/>
              <a:t> </a:t>
            </a:r>
            <a:r>
              <a:rPr lang="en-US" dirty="0" err="1"/>
              <a:t>og</a:t>
            </a:r>
            <a:r>
              <a:rPr lang="en-US" dirty="0"/>
              <a:t> </a:t>
            </a:r>
            <a:r>
              <a:rPr lang="en-US" dirty="0" err="1"/>
              <a:t>nemt</a:t>
            </a:r>
            <a:r>
              <a:rPr lang="en-US" dirty="0"/>
              <a:t> </a:t>
            </a:r>
            <a:r>
              <a:rPr lang="en-US" dirty="0" err="1"/>
              <a:t>præsenteres</a:t>
            </a:r>
            <a:r>
              <a:rPr lang="en-US" dirty="0"/>
              <a:t> I </a:t>
            </a:r>
            <a:r>
              <a:rPr lang="en-US" dirty="0" err="1"/>
              <a:t>alle</a:t>
            </a:r>
            <a:r>
              <a:rPr lang="en-US" dirty="0"/>
              <a:t> </a:t>
            </a:r>
            <a:r>
              <a:rPr lang="en-US" dirty="0" err="1"/>
              <a:t>tænkelige</a:t>
            </a:r>
            <a:r>
              <a:rPr lang="en-US" dirty="0"/>
              <a:t> </a:t>
            </a:r>
            <a:r>
              <a:rPr lang="en-US" dirty="0" err="1"/>
              <a:t>omgivelser</a:t>
            </a:r>
            <a:r>
              <a:rPr lang="en-US" dirty="0"/>
              <a:t> </a:t>
            </a:r>
            <a:r>
              <a:rPr lang="mr-IN" dirty="0"/>
              <a:t>–</a:t>
            </a:r>
            <a:r>
              <a:rPr lang="en-US" dirty="0"/>
              <a:t> </a:t>
            </a:r>
            <a:r>
              <a:rPr lang="en-US" dirty="0" err="1"/>
              <a:t>uden</a:t>
            </a:r>
            <a:r>
              <a:rPr lang="en-US" dirty="0"/>
              <a:t> at </a:t>
            </a:r>
            <a:r>
              <a:rPr lang="en-US" dirty="0" err="1"/>
              <a:t>skulle</a:t>
            </a:r>
            <a:r>
              <a:rPr lang="en-US" dirty="0"/>
              <a:t> </a:t>
            </a:r>
            <a:r>
              <a:rPr lang="en-US" dirty="0" err="1"/>
              <a:t>ud</a:t>
            </a:r>
            <a:r>
              <a:rPr lang="en-US" dirty="0"/>
              <a:t> </a:t>
            </a:r>
            <a:r>
              <a:rPr lang="en-US" dirty="0" err="1"/>
              <a:t>og</a:t>
            </a:r>
            <a:r>
              <a:rPr lang="en-US" dirty="0"/>
              <a:t> </a:t>
            </a:r>
            <a:r>
              <a:rPr lang="en-US" dirty="0" err="1"/>
              <a:t>fotografere</a:t>
            </a:r>
            <a:r>
              <a:rPr lang="en-US" dirty="0"/>
              <a:t>.</a:t>
            </a:r>
          </a:p>
        </p:txBody>
      </p:sp>
      <p:pic>
        <p:nvPicPr>
          <p:cNvPr id="4" name="Picture 3" descr="Skærmbillede 2024-10-22 kl. 16.28.2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315" y="3252322"/>
            <a:ext cx="5240421" cy="28262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Skærmbillede 2024-10-22 kl. 16.29.2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9782" y="3245111"/>
            <a:ext cx="5261226" cy="28375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732599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SKITSERING</a:t>
            </a:r>
          </a:p>
        </p:txBody>
      </p:sp>
      <p:sp>
        <p:nvSpPr>
          <p:cNvPr id="3" name="Content Placeholder 2"/>
          <p:cNvSpPr>
            <a:spLocks noGrp="1"/>
          </p:cNvSpPr>
          <p:nvPr>
            <p:ph idx="1"/>
          </p:nvPr>
        </p:nvSpPr>
        <p:spPr>
          <a:xfrm>
            <a:off x="1141412" y="1524000"/>
            <a:ext cx="9905999" cy="4267201"/>
          </a:xfrm>
        </p:spPr>
        <p:txBody>
          <a:bodyPr/>
          <a:lstStyle/>
          <a:p>
            <a:pPr marL="0" indent="0">
              <a:buNone/>
            </a:pPr>
            <a:r>
              <a:rPr lang="en-US" dirty="0" err="1"/>
              <a:t>Eksempel</a:t>
            </a:r>
            <a:r>
              <a:rPr lang="en-US" dirty="0"/>
              <a:t>: </a:t>
            </a:r>
            <a:r>
              <a:rPr lang="en-US" dirty="0" err="1"/>
              <a:t>som</a:t>
            </a:r>
            <a:r>
              <a:rPr lang="en-US" dirty="0"/>
              <a:t> et led I IDEATE </a:t>
            </a:r>
            <a:r>
              <a:rPr lang="en-US" dirty="0" err="1"/>
              <a:t>fasen</a:t>
            </a:r>
            <a:r>
              <a:rPr lang="en-US" dirty="0"/>
              <a:t>, </a:t>
            </a:r>
            <a:r>
              <a:rPr lang="en-US" dirty="0" err="1"/>
              <a:t>skal</a:t>
            </a:r>
            <a:r>
              <a:rPr lang="en-US" dirty="0"/>
              <a:t> der </a:t>
            </a:r>
            <a:r>
              <a:rPr lang="en-US" dirty="0" err="1"/>
              <a:t>skitseres</a:t>
            </a:r>
            <a:r>
              <a:rPr lang="en-US" dirty="0"/>
              <a:t> et logo for en </a:t>
            </a:r>
            <a:r>
              <a:rPr lang="en-US" dirty="0" err="1"/>
              <a:t>butik</a:t>
            </a:r>
            <a:r>
              <a:rPr lang="en-US" dirty="0"/>
              <a:t>.</a:t>
            </a:r>
          </a:p>
          <a:p>
            <a:pPr marL="0" indent="0">
              <a:buNone/>
            </a:pPr>
            <a:r>
              <a:rPr lang="en-US" dirty="0" err="1"/>
              <a:t>Gruppen</a:t>
            </a:r>
            <a:r>
              <a:rPr lang="en-US" dirty="0"/>
              <a:t> </a:t>
            </a:r>
            <a:r>
              <a:rPr lang="en-US" dirty="0" err="1"/>
              <a:t>benytter</a:t>
            </a:r>
            <a:r>
              <a:rPr lang="en-US" dirty="0"/>
              <a:t> LOOKA </a:t>
            </a:r>
            <a:r>
              <a:rPr lang="en-US" dirty="0" err="1"/>
              <a:t>til</a:t>
            </a:r>
            <a:r>
              <a:rPr lang="en-US" dirty="0"/>
              <a:t> at </a:t>
            </a:r>
            <a:r>
              <a:rPr lang="en-US" dirty="0" err="1"/>
              <a:t>generere</a:t>
            </a:r>
            <a:r>
              <a:rPr lang="en-US" dirty="0"/>
              <a:t> </a:t>
            </a:r>
            <a:r>
              <a:rPr lang="en-US" dirty="0" err="1"/>
              <a:t>skitser</a:t>
            </a:r>
            <a:r>
              <a:rPr lang="en-US" dirty="0"/>
              <a:t> </a:t>
            </a:r>
            <a:r>
              <a:rPr lang="en-US" dirty="0" err="1"/>
              <a:t>og</a:t>
            </a:r>
            <a:r>
              <a:rPr lang="en-US" dirty="0"/>
              <a:t> </a:t>
            </a:r>
            <a:r>
              <a:rPr lang="en-US" dirty="0" err="1"/>
              <a:t>arbejder</a:t>
            </a:r>
            <a:r>
              <a:rPr lang="en-US" dirty="0"/>
              <a:t> </a:t>
            </a:r>
            <a:r>
              <a:rPr lang="en-US" dirty="0" err="1"/>
              <a:t>derefter</a:t>
            </a:r>
            <a:r>
              <a:rPr lang="en-US" dirty="0"/>
              <a:t> </a:t>
            </a:r>
            <a:r>
              <a:rPr lang="en-US" dirty="0" err="1"/>
              <a:t>videre</a:t>
            </a:r>
            <a:r>
              <a:rPr lang="en-US" dirty="0"/>
              <a:t> I Adobe Illustrator.</a:t>
            </a:r>
          </a:p>
          <a:p>
            <a:pPr marL="0" indent="0">
              <a:buNone/>
            </a:pPr>
            <a:endParaRPr lang="en-US" dirty="0"/>
          </a:p>
        </p:txBody>
      </p:sp>
      <p:pic>
        <p:nvPicPr>
          <p:cNvPr id="4" name="Picture 3" descr="Skærmbillede 2024-10-22 kl. 13.57.4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6200" y="2799987"/>
            <a:ext cx="6870700" cy="3723012"/>
          </a:xfrm>
          <a:prstGeom prst="rect">
            <a:avLst/>
          </a:prstGeom>
        </p:spPr>
      </p:pic>
    </p:spTree>
    <p:extLst>
      <p:ext uri="{BB962C8B-B14F-4D97-AF65-F5344CB8AC3E}">
        <p14:creationId xmlns:p14="http://schemas.microsoft.com/office/powerpoint/2010/main" val="5623521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2CFEAD-9E4A-40FC-9591-AF1751B34F26}"/>
              </a:ext>
            </a:extLst>
          </p:cNvPr>
          <p:cNvSpPr>
            <a:spLocks noGrp="1"/>
          </p:cNvSpPr>
          <p:nvPr>
            <p:ph type="title"/>
          </p:nvPr>
        </p:nvSpPr>
        <p:spPr/>
        <p:txBody>
          <a:bodyPr>
            <a:normAutofit fontScale="90000"/>
          </a:bodyPr>
          <a:lstStyle/>
          <a:p>
            <a:r>
              <a:rPr lang="da-DK" sz="6000" b="1" dirty="0">
                <a:solidFill>
                  <a:srgbClr val="FFFF00"/>
                </a:solidFill>
                <a:ea typeface="Times New Roman" panose="02020603050405020304" pitchFamily="18" charset="0"/>
                <a:cs typeface="Aptos" panose="020B0004020202020204" pitchFamily="34" charset="0"/>
              </a:rPr>
              <a:t>Brug af </a:t>
            </a:r>
            <a:r>
              <a:rPr lang="da-DK" sz="6000" b="1" dirty="0" err="1">
                <a:solidFill>
                  <a:srgbClr val="FFFF00"/>
                </a:solidFill>
                <a:ea typeface="Times New Roman" panose="02020603050405020304" pitchFamily="18" charset="0"/>
                <a:cs typeface="Aptos" panose="020B0004020202020204" pitchFamily="34" charset="0"/>
              </a:rPr>
              <a:t>ChatGPT</a:t>
            </a:r>
            <a:r>
              <a:rPr lang="da-DK" sz="6000" b="1" dirty="0">
                <a:solidFill>
                  <a:srgbClr val="FFFF00"/>
                </a:solidFill>
                <a:ea typeface="Times New Roman" panose="02020603050405020304" pitchFamily="18" charset="0"/>
                <a:cs typeface="Aptos" panose="020B0004020202020204" pitchFamily="34" charset="0"/>
              </a:rPr>
              <a:t> i eksamenssituationer</a:t>
            </a:r>
            <a:br>
              <a:rPr lang="da-DK" sz="4000" dirty="0">
                <a:latin typeface="Aptos" panose="020B0004020202020204" pitchFamily="34" charset="0"/>
                <a:ea typeface="Aptos" panose="020B0004020202020204" pitchFamily="34" charset="0"/>
                <a:cs typeface="Aptos" panose="020B0004020202020204" pitchFamily="34" charset="0"/>
              </a:rPr>
            </a:br>
            <a:endParaRPr lang="da-DK" dirty="0"/>
          </a:p>
        </p:txBody>
      </p:sp>
      <p:sp>
        <p:nvSpPr>
          <p:cNvPr id="3" name="Pladsholder til indhold 2">
            <a:extLst>
              <a:ext uri="{FF2B5EF4-FFF2-40B4-BE49-F238E27FC236}">
                <a16:creationId xmlns:a16="http://schemas.microsoft.com/office/drawing/2014/main" id="{5BC9EF23-2F40-DC8A-7B76-52445C4312E4}"/>
              </a:ext>
            </a:extLst>
          </p:cNvPr>
          <p:cNvSpPr>
            <a:spLocks noGrp="1"/>
          </p:cNvSpPr>
          <p:nvPr>
            <p:ph idx="1"/>
          </p:nvPr>
        </p:nvSpPr>
        <p:spPr/>
        <p:txBody>
          <a:bodyPr>
            <a:normAutofit/>
          </a:bodyPr>
          <a:lstStyle/>
          <a:p>
            <a:pPr marL="285750" indent="-285750">
              <a:buFont typeface="+mj-lt"/>
              <a:buAutoNum type="arabicPeriod"/>
              <a:tabLst>
                <a:tab pos="914400" algn="l"/>
              </a:tabLst>
            </a:pPr>
            <a:r>
              <a:rPr lang="da-DK" dirty="0">
                <a:cs typeface="Arial" panose="020B0604020202020204" pitchFamily="34" charset="0"/>
              </a:rPr>
              <a:t> </a:t>
            </a:r>
            <a:r>
              <a:rPr lang="da-DK" dirty="0" err="1">
                <a:cs typeface="Arial" panose="020B0604020202020204" pitchFamily="34" charset="0"/>
              </a:rPr>
              <a:t>ChatGPT</a:t>
            </a:r>
            <a:r>
              <a:rPr lang="da-DK" dirty="0">
                <a:cs typeface="Arial" panose="020B0604020202020204" pitchFamily="34" charset="0"/>
              </a:rPr>
              <a:t>/AI kontra andre hjælpemidler</a:t>
            </a:r>
          </a:p>
          <a:p>
            <a:pPr marL="285750" indent="-285750">
              <a:buFont typeface="+mj-lt"/>
              <a:buAutoNum type="arabicPeriod"/>
              <a:tabLst>
                <a:tab pos="914400" algn="l"/>
              </a:tabLst>
            </a:pPr>
            <a:r>
              <a:rPr lang="da-DK" dirty="0">
                <a:cs typeface="Arial" panose="020B0604020202020204" pitchFamily="34" charset="0"/>
              </a:rPr>
              <a:t> Regler og retningslinjer for brugen af </a:t>
            </a:r>
            <a:r>
              <a:rPr lang="da-DK" dirty="0" err="1">
                <a:cs typeface="Arial" panose="020B0604020202020204" pitchFamily="34" charset="0"/>
              </a:rPr>
              <a:t>ChatGPT</a:t>
            </a:r>
            <a:r>
              <a:rPr lang="da-DK" dirty="0">
                <a:cs typeface="Arial" panose="020B0604020202020204" pitchFamily="34" charset="0"/>
              </a:rPr>
              <a:t>/AI</a:t>
            </a:r>
          </a:p>
          <a:p>
            <a:pPr marL="285750" indent="-285750">
              <a:buFont typeface="+mj-lt"/>
              <a:buAutoNum type="arabicPeriod"/>
              <a:tabLst>
                <a:tab pos="914400" algn="l"/>
              </a:tabLst>
            </a:pPr>
            <a:r>
              <a:rPr lang="da-DK" dirty="0">
                <a:cs typeface="Arial" panose="020B0604020202020204" pitchFamily="34" charset="0"/>
              </a:rPr>
              <a:t> Fornuftig brug af </a:t>
            </a:r>
            <a:r>
              <a:rPr lang="da-DK" dirty="0" err="1">
                <a:cs typeface="Arial" panose="020B0604020202020204" pitchFamily="34" charset="0"/>
              </a:rPr>
              <a:t>ChatGPT</a:t>
            </a:r>
            <a:r>
              <a:rPr lang="da-DK" dirty="0">
                <a:cs typeface="Arial" panose="020B0604020202020204" pitchFamily="34" charset="0"/>
              </a:rPr>
              <a:t>/AI</a:t>
            </a:r>
          </a:p>
          <a:p>
            <a:pPr marL="285750" indent="-285750">
              <a:buFont typeface="+mj-lt"/>
              <a:buAutoNum type="arabicPeriod"/>
              <a:tabLst>
                <a:tab pos="914400" algn="l"/>
              </a:tabLst>
            </a:pPr>
            <a:r>
              <a:rPr lang="da-DK" dirty="0">
                <a:cs typeface="Arial" panose="020B0604020202020204" pitchFamily="34" charset="0"/>
              </a:rPr>
              <a:t> Mistanke om snyd/misbrug med </a:t>
            </a:r>
            <a:r>
              <a:rPr lang="da-DK" dirty="0" err="1">
                <a:cs typeface="Arial" panose="020B0604020202020204" pitchFamily="34" charset="0"/>
              </a:rPr>
              <a:t>ChatGPT</a:t>
            </a:r>
            <a:r>
              <a:rPr lang="da-DK" dirty="0">
                <a:cs typeface="Arial" panose="020B0604020202020204" pitchFamily="34" charset="0"/>
              </a:rPr>
              <a:t>/AI?</a:t>
            </a:r>
          </a:p>
          <a:p>
            <a:pPr marL="285750" indent="-285750">
              <a:buFont typeface="+mj-lt"/>
              <a:buAutoNum type="arabicPeriod"/>
              <a:tabLst>
                <a:tab pos="914400" algn="l"/>
              </a:tabLst>
            </a:pPr>
            <a:r>
              <a:rPr lang="da-DK" dirty="0">
                <a:cs typeface="Arial" panose="020B0604020202020204" pitchFamily="34" charset="0"/>
              </a:rPr>
              <a:t> Hvilke krav til censor</a:t>
            </a:r>
            <a:endParaRPr lang="da-DK" dirty="0"/>
          </a:p>
        </p:txBody>
      </p:sp>
    </p:spTree>
    <p:extLst>
      <p:ext uri="{BB962C8B-B14F-4D97-AF65-F5344CB8AC3E}">
        <p14:creationId xmlns:p14="http://schemas.microsoft.com/office/powerpoint/2010/main" val="4872142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PERSONAER</a:t>
            </a:r>
          </a:p>
        </p:txBody>
      </p:sp>
      <p:sp>
        <p:nvSpPr>
          <p:cNvPr id="3" name="Content Placeholder 2"/>
          <p:cNvSpPr>
            <a:spLocks noGrp="1"/>
          </p:cNvSpPr>
          <p:nvPr>
            <p:ph idx="1"/>
          </p:nvPr>
        </p:nvSpPr>
        <p:spPr>
          <a:xfrm>
            <a:off x="1141412" y="1536095"/>
            <a:ext cx="9905999" cy="4255106"/>
          </a:xfrm>
        </p:spPr>
        <p:txBody>
          <a:bodyPr/>
          <a:lstStyle/>
          <a:p>
            <a:pPr marL="0" indent="0">
              <a:buNone/>
            </a:pPr>
            <a:r>
              <a:rPr lang="en-US" dirty="0" err="1"/>
              <a:t>Eksempel</a:t>
            </a:r>
            <a:r>
              <a:rPr lang="en-US" dirty="0"/>
              <a:t>: en </a:t>
            </a:r>
            <a:r>
              <a:rPr lang="en-US" dirty="0" err="1"/>
              <a:t>studerende</a:t>
            </a:r>
            <a:r>
              <a:rPr lang="en-US" dirty="0"/>
              <a:t> </a:t>
            </a:r>
            <a:r>
              <a:rPr lang="en-US" dirty="0" err="1"/>
              <a:t>har</a:t>
            </a:r>
            <a:r>
              <a:rPr lang="en-US" dirty="0"/>
              <a:t> </a:t>
            </a:r>
            <a:r>
              <a:rPr lang="en-US" dirty="0" err="1"/>
              <a:t>brug</a:t>
            </a:r>
            <a:r>
              <a:rPr lang="en-US" dirty="0"/>
              <a:t> for en persona, </a:t>
            </a:r>
            <a:r>
              <a:rPr lang="en-US" dirty="0" err="1"/>
              <a:t>som</a:t>
            </a:r>
            <a:r>
              <a:rPr lang="en-US" dirty="0"/>
              <a:t> </a:t>
            </a:r>
            <a:r>
              <a:rPr lang="en-US" dirty="0" err="1"/>
              <a:t>eksempel</a:t>
            </a:r>
            <a:r>
              <a:rPr lang="en-US" dirty="0"/>
              <a:t> </a:t>
            </a:r>
            <a:r>
              <a:rPr lang="en-US" dirty="0" err="1"/>
              <a:t>på</a:t>
            </a:r>
            <a:r>
              <a:rPr lang="en-US" dirty="0"/>
              <a:t> den </a:t>
            </a:r>
            <a:r>
              <a:rPr lang="en-US" dirty="0" err="1"/>
              <a:t>målgruppe</a:t>
            </a:r>
            <a:r>
              <a:rPr lang="en-US" dirty="0"/>
              <a:t> </a:t>
            </a:r>
            <a:r>
              <a:rPr lang="en-US" dirty="0" err="1"/>
              <a:t>hun</a:t>
            </a:r>
            <a:r>
              <a:rPr lang="en-US" dirty="0"/>
              <a:t> </a:t>
            </a:r>
            <a:r>
              <a:rPr lang="en-US" dirty="0" err="1"/>
              <a:t>allerede</a:t>
            </a:r>
            <a:r>
              <a:rPr lang="en-US" dirty="0"/>
              <a:t> </a:t>
            </a:r>
            <a:r>
              <a:rPr lang="en-US" dirty="0" err="1"/>
              <a:t>har</a:t>
            </a:r>
            <a:r>
              <a:rPr lang="en-US" dirty="0"/>
              <a:t> </a:t>
            </a:r>
            <a:r>
              <a:rPr lang="en-US" dirty="0" err="1"/>
              <a:t>segmenteret</a:t>
            </a:r>
            <a:r>
              <a:rPr lang="en-US" dirty="0"/>
              <a:t>. Hun </a:t>
            </a:r>
            <a:r>
              <a:rPr lang="en-US" dirty="0" err="1"/>
              <a:t>beder</a:t>
            </a:r>
            <a:r>
              <a:rPr lang="en-US" dirty="0"/>
              <a:t> AI </a:t>
            </a:r>
            <a:r>
              <a:rPr lang="en-US" dirty="0" err="1"/>
              <a:t>om</a:t>
            </a:r>
            <a:r>
              <a:rPr lang="en-US" dirty="0"/>
              <a:t> </a:t>
            </a:r>
            <a:r>
              <a:rPr lang="en-US" dirty="0" err="1"/>
              <a:t>hjælp</a:t>
            </a:r>
            <a:r>
              <a:rPr lang="en-US" dirty="0"/>
              <a:t>. </a:t>
            </a:r>
            <a:r>
              <a:rPr lang="en-US" dirty="0" err="1"/>
              <a:t>Det</a:t>
            </a:r>
            <a:r>
              <a:rPr lang="en-US" dirty="0"/>
              <a:t> </a:t>
            </a:r>
            <a:r>
              <a:rPr lang="en-US" dirty="0" err="1"/>
              <a:t>kunne</a:t>
            </a:r>
            <a:r>
              <a:rPr lang="en-US" dirty="0"/>
              <a:t> </a:t>
            </a:r>
            <a:r>
              <a:rPr lang="en-US" dirty="0" err="1"/>
              <a:t>fx</a:t>
            </a:r>
            <a:r>
              <a:rPr lang="en-US" dirty="0"/>
              <a:t> </a:t>
            </a:r>
            <a:r>
              <a:rPr lang="en-US" dirty="0" err="1"/>
              <a:t>være</a:t>
            </a:r>
            <a:r>
              <a:rPr lang="en-US" dirty="0"/>
              <a:t> AI.BOARDOFINNOVATION.COM</a:t>
            </a:r>
          </a:p>
        </p:txBody>
      </p:sp>
      <p:pic>
        <p:nvPicPr>
          <p:cNvPr id="4" name="Picture 3" descr="Skærmbillede 2024-10-22 kl. 15.39.1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1047" y="2968472"/>
            <a:ext cx="5819845" cy="3659718"/>
          </a:xfrm>
          <a:prstGeom prst="rect">
            <a:avLst/>
          </a:prstGeom>
        </p:spPr>
      </p:pic>
    </p:spTree>
    <p:extLst>
      <p:ext uri="{BB962C8B-B14F-4D97-AF65-F5344CB8AC3E}">
        <p14:creationId xmlns:p14="http://schemas.microsoft.com/office/powerpoint/2010/main" val="32151768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KODNING</a:t>
            </a:r>
          </a:p>
        </p:txBody>
      </p:sp>
      <p:sp>
        <p:nvSpPr>
          <p:cNvPr id="3" name="Content Placeholder 2"/>
          <p:cNvSpPr>
            <a:spLocks noGrp="1"/>
          </p:cNvSpPr>
          <p:nvPr>
            <p:ph idx="1"/>
          </p:nvPr>
        </p:nvSpPr>
        <p:spPr>
          <a:xfrm>
            <a:off x="1141412" y="1536095"/>
            <a:ext cx="9905999" cy="4255106"/>
          </a:xfrm>
        </p:spPr>
        <p:txBody>
          <a:bodyPr/>
          <a:lstStyle/>
          <a:p>
            <a:pPr marL="0" indent="0">
              <a:buNone/>
            </a:pPr>
            <a:r>
              <a:rPr lang="en-US" dirty="0"/>
              <a:t>AI </a:t>
            </a:r>
            <a:r>
              <a:rPr lang="en-US" dirty="0" err="1"/>
              <a:t>kan</a:t>
            </a:r>
            <a:r>
              <a:rPr lang="en-US" dirty="0"/>
              <a:t> </a:t>
            </a:r>
            <a:r>
              <a:rPr lang="en-US" dirty="0" err="1"/>
              <a:t>være</a:t>
            </a:r>
            <a:r>
              <a:rPr lang="en-US" dirty="0"/>
              <a:t> en </a:t>
            </a:r>
            <a:r>
              <a:rPr lang="en-US" dirty="0" err="1"/>
              <a:t>hjælp</a:t>
            </a:r>
            <a:r>
              <a:rPr lang="en-US" dirty="0"/>
              <a:t> </a:t>
            </a:r>
            <a:r>
              <a:rPr lang="en-US" dirty="0" err="1"/>
              <a:t>ved</a:t>
            </a:r>
            <a:r>
              <a:rPr lang="en-US" dirty="0"/>
              <a:t> </a:t>
            </a:r>
            <a:r>
              <a:rPr lang="en-US" dirty="0" err="1"/>
              <a:t>kode-skrivning</a:t>
            </a:r>
            <a:r>
              <a:rPr lang="en-US" dirty="0"/>
              <a:t>, </a:t>
            </a:r>
            <a:r>
              <a:rPr lang="en-US" dirty="0" err="1"/>
              <a:t>til</a:t>
            </a:r>
            <a:r>
              <a:rPr lang="en-US" dirty="0"/>
              <a:t> </a:t>
            </a:r>
            <a:r>
              <a:rPr lang="en-US" dirty="0" err="1"/>
              <a:t>fx</a:t>
            </a:r>
            <a:r>
              <a:rPr lang="en-US" dirty="0"/>
              <a:t> at </a:t>
            </a:r>
            <a:r>
              <a:rPr lang="en-US" dirty="0" err="1"/>
              <a:t>afklare</a:t>
            </a:r>
            <a:r>
              <a:rPr lang="en-US" dirty="0"/>
              <a:t> </a:t>
            </a:r>
            <a:r>
              <a:rPr lang="en-US" dirty="0" err="1"/>
              <a:t>specifikke</a:t>
            </a:r>
            <a:r>
              <a:rPr lang="en-US" dirty="0"/>
              <a:t> </a:t>
            </a:r>
            <a:r>
              <a:rPr lang="en-US" dirty="0" err="1"/>
              <a:t>problemer</a:t>
            </a:r>
            <a:r>
              <a:rPr lang="en-US" dirty="0"/>
              <a:t> </a:t>
            </a:r>
            <a:r>
              <a:rPr lang="en-US" dirty="0" err="1"/>
              <a:t>og</a:t>
            </a:r>
            <a:r>
              <a:rPr lang="en-US" dirty="0"/>
              <a:t> give </a:t>
            </a:r>
            <a:r>
              <a:rPr lang="en-US" dirty="0" err="1"/>
              <a:t>dybere</a:t>
            </a:r>
            <a:r>
              <a:rPr lang="en-US" dirty="0"/>
              <a:t> </a:t>
            </a:r>
            <a:r>
              <a:rPr lang="en-US" dirty="0" err="1"/>
              <a:t>indsigt</a:t>
            </a:r>
            <a:r>
              <a:rPr lang="en-US" dirty="0"/>
              <a:t> </a:t>
            </a:r>
            <a:r>
              <a:rPr lang="en-US" dirty="0" err="1"/>
              <a:t>og</a:t>
            </a:r>
            <a:r>
              <a:rPr lang="en-US" dirty="0"/>
              <a:t> </a:t>
            </a:r>
            <a:r>
              <a:rPr lang="en-US" dirty="0" err="1"/>
              <a:t>forståelse</a:t>
            </a:r>
            <a:r>
              <a:rPr lang="en-US" dirty="0"/>
              <a:t>.</a:t>
            </a:r>
          </a:p>
          <a:p>
            <a:pPr marL="0" indent="0">
              <a:buNone/>
            </a:pPr>
            <a:r>
              <a:rPr lang="en-US" dirty="0" err="1"/>
              <a:t>Værktøjet</a:t>
            </a:r>
            <a:r>
              <a:rPr lang="en-US" dirty="0"/>
              <a:t> </a:t>
            </a:r>
            <a:r>
              <a:rPr lang="en-US" dirty="0" err="1"/>
              <a:t>kan</a:t>
            </a:r>
            <a:r>
              <a:rPr lang="en-US" dirty="0"/>
              <a:t> </a:t>
            </a:r>
            <a:r>
              <a:rPr lang="en-US" dirty="0" err="1"/>
              <a:t>fx</a:t>
            </a:r>
            <a:r>
              <a:rPr lang="en-US" dirty="0"/>
              <a:t> </a:t>
            </a:r>
            <a:r>
              <a:rPr lang="en-US" dirty="0" err="1"/>
              <a:t>være</a:t>
            </a:r>
            <a:r>
              <a:rPr lang="en-US" dirty="0"/>
              <a:t> GEMINI</a:t>
            </a:r>
          </a:p>
          <a:p>
            <a:pPr marL="0" indent="0">
              <a:buNone/>
            </a:pPr>
            <a:endParaRPr lang="en-US" dirty="0"/>
          </a:p>
        </p:txBody>
      </p:sp>
      <p:pic>
        <p:nvPicPr>
          <p:cNvPr id="4" name="Picture 3" descr="Skærmbillede 2024-10-22 kl. 15.09.1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32285" y="2152084"/>
            <a:ext cx="3530692" cy="4258392"/>
          </a:xfrm>
          <a:prstGeom prst="rect">
            <a:avLst/>
          </a:prstGeom>
        </p:spPr>
      </p:pic>
    </p:spTree>
    <p:extLst>
      <p:ext uri="{BB962C8B-B14F-4D97-AF65-F5344CB8AC3E}">
        <p14:creationId xmlns:p14="http://schemas.microsoft.com/office/powerpoint/2010/main" val="16621045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ØVRIGE FORSLAG TIL BRUG AF AI</a:t>
            </a:r>
          </a:p>
        </p:txBody>
      </p:sp>
      <p:sp>
        <p:nvSpPr>
          <p:cNvPr id="3" name="Content Placeholder 2"/>
          <p:cNvSpPr>
            <a:spLocks noGrp="1"/>
          </p:cNvSpPr>
          <p:nvPr>
            <p:ph idx="1"/>
          </p:nvPr>
        </p:nvSpPr>
        <p:spPr>
          <a:xfrm>
            <a:off x="1141412" y="1550737"/>
            <a:ext cx="9905999" cy="4240464"/>
          </a:xfrm>
        </p:spPr>
        <p:txBody>
          <a:bodyPr/>
          <a:lstStyle/>
          <a:p>
            <a:pPr marL="0" indent="0">
              <a:buNone/>
            </a:pPr>
            <a:r>
              <a:rPr lang="en-US" dirty="0"/>
              <a:t>Leg med AI </a:t>
            </a:r>
            <a:r>
              <a:rPr lang="en-US" dirty="0" err="1"/>
              <a:t>og</a:t>
            </a:r>
            <a:r>
              <a:rPr lang="en-US" dirty="0"/>
              <a:t> </a:t>
            </a:r>
            <a:r>
              <a:rPr lang="en-US" dirty="0" err="1"/>
              <a:t>træn</a:t>
            </a:r>
            <a:r>
              <a:rPr lang="en-US" dirty="0"/>
              <a:t> dig </a:t>
            </a:r>
            <a:r>
              <a:rPr lang="en-US" dirty="0" err="1"/>
              <a:t>selv</a:t>
            </a:r>
            <a:r>
              <a:rPr lang="en-US" dirty="0"/>
              <a:t> </a:t>
            </a:r>
            <a:r>
              <a:rPr lang="mr-IN" dirty="0"/>
              <a:t>–</a:t>
            </a:r>
            <a:r>
              <a:rPr lang="en-US" dirty="0"/>
              <a:t> </a:t>
            </a:r>
            <a:r>
              <a:rPr lang="en-US" dirty="0" err="1"/>
              <a:t>brug</a:t>
            </a:r>
            <a:r>
              <a:rPr lang="en-US" dirty="0"/>
              <a:t> </a:t>
            </a:r>
            <a:r>
              <a:rPr lang="en-US" dirty="0" err="1"/>
              <a:t>det</a:t>
            </a:r>
            <a:r>
              <a:rPr lang="en-US" dirty="0"/>
              <a:t> </a:t>
            </a:r>
            <a:r>
              <a:rPr lang="en-US" dirty="0" err="1"/>
              <a:t>fx</a:t>
            </a:r>
            <a:r>
              <a:rPr lang="en-US" dirty="0"/>
              <a:t> </a:t>
            </a:r>
            <a:r>
              <a:rPr lang="en-US" dirty="0" err="1"/>
              <a:t>til</a:t>
            </a:r>
            <a:r>
              <a:rPr lang="en-US" dirty="0"/>
              <a:t> at </a:t>
            </a:r>
            <a:r>
              <a:rPr lang="en-US" dirty="0" err="1"/>
              <a:t>opstille</a:t>
            </a:r>
            <a:r>
              <a:rPr lang="en-US" dirty="0"/>
              <a:t> </a:t>
            </a:r>
            <a:r>
              <a:rPr lang="en-US" dirty="0" err="1"/>
              <a:t>budgetter</a:t>
            </a:r>
            <a:r>
              <a:rPr lang="en-US" dirty="0"/>
              <a:t>, SWOT </a:t>
            </a:r>
            <a:r>
              <a:rPr lang="en-US" dirty="0" err="1"/>
              <a:t>analyser</a:t>
            </a:r>
            <a:r>
              <a:rPr lang="en-US" dirty="0"/>
              <a:t>, </a:t>
            </a:r>
            <a:r>
              <a:rPr lang="en-US" dirty="0" err="1"/>
              <a:t>kodning</a:t>
            </a:r>
            <a:r>
              <a:rPr lang="en-US" dirty="0"/>
              <a:t> </a:t>
            </a:r>
            <a:r>
              <a:rPr lang="en-US" dirty="0" err="1"/>
              <a:t>af</a:t>
            </a:r>
            <a:r>
              <a:rPr lang="en-US" dirty="0"/>
              <a:t> websites, </a:t>
            </a:r>
            <a:r>
              <a:rPr lang="en-US" dirty="0" err="1"/>
              <a:t>billedredigering</a:t>
            </a:r>
            <a:r>
              <a:rPr lang="en-US" dirty="0"/>
              <a:t>. </a:t>
            </a:r>
            <a:r>
              <a:rPr lang="en-US" dirty="0" err="1"/>
              <a:t>Spørg</a:t>
            </a:r>
            <a:r>
              <a:rPr lang="en-US" dirty="0"/>
              <a:t> </a:t>
            </a:r>
            <a:r>
              <a:rPr lang="en-US" dirty="0" err="1"/>
              <a:t>hvor</a:t>
            </a:r>
            <a:r>
              <a:rPr lang="en-US" dirty="0"/>
              <a:t> du </a:t>
            </a:r>
            <a:r>
              <a:rPr lang="en-US" dirty="0" err="1"/>
              <a:t>kan</a:t>
            </a:r>
            <a:r>
              <a:rPr lang="en-US" dirty="0"/>
              <a:t> </a:t>
            </a:r>
            <a:r>
              <a:rPr lang="en-US" dirty="0" err="1"/>
              <a:t>finde</a:t>
            </a:r>
            <a:r>
              <a:rPr lang="en-US" dirty="0"/>
              <a:t> data </a:t>
            </a:r>
            <a:r>
              <a:rPr lang="en-US" dirty="0" err="1"/>
              <a:t>på</a:t>
            </a:r>
            <a:r>
              <a:rPr lang="en-US" dirty="0"/>
              <a:t> et </a:t>
            </a:r>
            <a:r>
              <a:rPr lang="en-US" dirty="0" err="1"/>
              <a:t>emne</a:t>
            </a:r>
            <a:r>
              <a:rPr lang="en-US" dirty="0"/>
              <a:t>. </a:t>
            </a:r>
            <a:r>
              <a:rPr lang="en-US" dirty="0" err="1"/>
              <a:t>Spørg</a:t>
            </a:r>
            <a:r>
              <a:rPr lang="en-US" dirty="0"/>
              <a:t> </a:t>
            </a:r>
            <a:r>
              <a:rPr lang="en-US" dirty="0" err="1"/>
              <a:t>om</a:t>
            </a:r>
            <a:r>
              <a:rPr lang="en-US" dirty="0"/>
              <a:t> </a:t>
            </a:r>
            <a:r>
              <a:rPr lang="en-US" dirty="0" err="1"/>
              <a:t>metoder</a:t>
            </a:r>
            <a:r>
              <a:rPr lang="en-US" dirty="0"/>
              <a:t>. </a:t>
            </a:r>
            <a:r>
              <a:rPr lang="en-US" dirty="0" err="1"/>
              <a:t>Spørg</a:t>
            </a:r>
            <a:r>
              <a:rPr lang="en-US" dirty="0"/>
              <a:t> </a:t>
            </a:r>
            <a:r>
              <a:rPr lang="en-US" dirty="0" err="1"/>
              <a:t>om</a:t>
            </a:r>
            <a:r>
              <a:rPr lang="en-US" dirty="0"/>
              <a:t> feedback </a:t>
            </a:r>
            <a:r>
              <a:rPr lang="en-US" dirty="0" err="1"/>
              <a:t>på</a:t>
            </a:r>
            <a:r>
              <a:rPr lang="en-US" dirty="0"/>
              <a:t> </a:t>
            </a:r>
            <a:r>
              <a:rPr lang="en-US" dirty="0" err="1"/>
              <a:t>det</a:t>
            </a:r>
            <a:r>
              <a:rPr lang="en-US" dirty="0"/>
              <a:t> du </a:t>
            </a:r>
            <a:r>
              <a:rPr lang="en-US" dirty="0" err="1"/>
              <a:t>har</a:t>
            </a:r>
            <a:r>
              <a:rPr lang="en-US" dirty="0"/>
              <a:t> </a:t>
            </a:r>
            <a:r>
              <a:rPr lang="en-US" dirty="0" err="1"/>
              <a:t>lavet</a:t>
            </a:r>
            <a:r>
              <a:rPr lang="en-US" dirty="0"/>
              <a:t>, </a:t>
            </a:r>
            <a:r>
              <a:rPr lang="en-US" dirty="0" err="1"/>
              <a:t>brug</a:t>
            </a:r>
            <a:r>
              <a:rPr lang="en-US" dirty="0"/>
              <a:t> AI </a:t>
            </a:r>
            <a:r>
              <a:rPr lang="en-US" dirty="0" err="1"/>
              <a:t>som</a:t>
            </a:r>
            <a:r>
              <a:rPr lang="en-US" dirty="0"/>
              <a:t> </a:t>
            </a:r>
            <a:r>
              <a:rPr lang="en-US" dirty="0" err="1"/>
              <a:t>kritiker</a:t>
            </a:r>
            <a:r>
              <a:rPr lang="en-US" dirty="0"/>
              <a:t> </a:t>
            </a:r>
            <a:r>
              <a:rPr lang="en-US" dirty="0" err="1"/>
              <a:t>og</a:t>
            </a:r>
            <a:r>
              <a:rPr lang="en-US" dirty="0"/>
              <a:t> </a:t>
            </a:r>
            <a:r>
              <a:rPr lang="en-US" dirty="0" err="1"/>
              <a:t>vejleder</a:t>
            </a:r>
            <a:r>
              <a:rPr lang="en-US" dirty="0"/>
              <a:t>.</a:t>
            </a:r>
          </a:p>
          <a:p>
            <a:pPr marL="0" indent="0">
              <a:buNone/>
            </a:pPr>
            <a:r>
              <a:rPr lang="en-US" b="1" dirty="0">
                <a:solidFill>
                  <a:srgbClr val="FFFF00"/>
                </a:solidFill>
              </a:rPr>
              <a:t>Men DU </a:t>
            </a:r>
            <a:r>
              <a:rPr lang="en-US" b="1" dirty="0" err="1">
                <a:solidFill>
                  <a:srgbClr val="FFFF00"/>
                </a:solidFill>
              </a:rPr>
              <a:t>er</a:t>
            </a:r>
            <a:r>
              <a:rPr lang="en-US" b="1" dirty="0">
                <a:solidFill>
                  <a:srgbClr val="FFFF00"/>
                </a:solidFill>
              </a:rPr>
              <a:t> </a:t>
            </a:r>
            <a:r>
              <a:rPr lang="en-US" b="1" dirty="0" err="1">
                <a:solidFill>
                  <a:srgbClr val="FFFF00"/>
                </a:solidFill>
              </a:rPr>
              <a:t>forfatteren</a:t>
            </a:r>
            <a:r>
              <a:rPr lang="en-US" b="1" dirty="0">
                <a:solidFill>
                  <a:srgbClr val="FFFF00"/>
                </a:solidFill>
              </a:rPr>
              <a:t>!</a:t>
            </a:r>
          </a:p>
          <a:p>
            <a:pPr marL="0" indent="0">
              <a:buNone/>
            </a:pPr>
            <a:endParaRPr lang="en-US" dirty="0"/>
          </a:p>
        </p:txBody>
      </p:sp>
      <p:pic>
        <p:nvPicPr>
          <p:cNvPr id="6" name="Picture 5" descr="Firefly en ung studerende der er kreativ 8426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6928" y="2934256"/>
            <a:ext cx="5044814" cy="3923744"/>
          </a:xfrm>
          <a:prstGeom prst="rect">
            <a:avLst/>
          </a:prstGeom>
        </p:spPr>
      </p:pic>
    </p:spTree>
    <p:extLst>
      <p:ext uri="{BB962C8B-B14F-4D97-AF65-F5344CB8AC3E}">
        <p14:creationId xmlns:p14="http://schemas.microsoft.com/office/powerpoint/2010/main" val="33894085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63C165-C4CB-4129-FB19-30A3896D7500}"/>
              </a:ext>
            </a:extLst>
          </p:cNvPr>
          <p:cNvSpPr>
            <a:spLocks noGrp="1"/>
          </p:cNvSpPr>
          <p:nvPr>
            <p:ph type="ctrTitle"/>
          </p:nvPr>
        </p:nvSpPr>
        <p:spPr>
          <a:xfrm>
            <a:off x="2018852" y="1560285"/>
            <a:ext cx="9144000" cy="2983140"/>
          </a:xfrm>
        </p:spPr>
        <p:txBody>
          <a:bodyPr>
            <a:noAutofit/>
          </a:bodyPr>
          <a:lstStyle/>
          <a:p>
            <a:r>
              <a:rPr lang="da-DK" sz="5400" b="1" dirty="0">
                <a:solidFill>
                  <a:srgbClr val="FFFF00"/>
                </a:solidFill>
              </a:rPr>
              <a:t>4.</a:t>
            </a:r>
            <a:r>
              <a:rPr lang="da-DK" sz="5400" b="1" dirty="0"/>
              <a:t> Sådan Imødegår du snyd ved eksamen</a:t>
            </a:r>
            <a:br>
              <a:rPr lang="da-DK" sz="5400" b="1" dirty="0"/>
            </a:br>
            <a:r>
              <a:rPr lang="da-DK" sz="2400" b="1" dirty="0"/>
              <a:t>HENRIK VALENTIN JENSEN</a:t>
            </a:r>
            <a:br>
              <a:rPr lang="da-DK" sz="5400" dirty="0"/>
            </a:br>
            <a:endParaRPr lang="da-DK" sz="5400" dirty="0"/>
          </a:p>
        </p:txBody>
      </p:sp>
    </p:spTree>
    <p:extLst>
      <p:ext uri="{BB962C8B-B14F-4D97-AF65-F5344CB8AC3E}">
        <p14:creationId xmlns:p14="http://schemas.microsoft.com/office/powerpoint/2010/main" val="13112428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4EA1E4E7-9351-6E2F-4B39-859E267ED7F8}"/>
              </a:ext>
            </a:extLst>
          </p:cNvPr>
          <p:cNvSpPr>
            <a:spLocks noGrp="1"/>
          </p:cNvSpPr>
          <p:nvPr>
            <p:ph type="title"/>
          </p:nvPr>
        </p:nvSpPr>
        <p:spPr>
          <a:xfrm>
            <a:off x="825498" y="581521"/>
            <a:ext cx="10515600" cy="1879073"/>
          </a:xfrm>
        </p:spPr>
        <p:txBody>
          <a:bodyPr vert="horz" lIns="91440" tIns="45720" rIns="91440" bIns="45720" rtlCol="0" anchor="b">
            <a:noAutofit/>
          </a:bodyPr>
          <a:lstStyle/>
          <a:p>
            <a:r>
              <a:rPr lang="en-US" sz="3600" b="1" kern="1200" dirty="0" err="1">
                <a:latin typeface="+mj-lt"/>
                <a:ea typeface="+mj-ea"/>
                <a:cs typeface="+mj-cs"/>
              </a:rPr>
              <a:t>Eksamenssnyd</a:t>
            </a:r>
            <a:r>
              <a:rPr lang="en-US" sz="3600" b="1" kern="1200" dirty="0">
                <a:latin typeface="+mj-lt"/>
                <a:ea typeface="+mj-ea"/>
                <a:cs typeface="+mj-cs"/>
              </a:rPr>
              <a:t> </a:t>
            </a:r>
            <a:br>
              <a:rPr lang="en-US" sz="3600" b="1" kern="1200" dirty="0">
                <a:latin typeface="+mj-lt"/>
                <a:ea typeface="+mj-ea"/>
                <a:cs typeface="+mj-cs"/>
              </a:rPr>
            </a:br>
            <a:br>
              <a:rPr lang="en-US" sz="3600" kern="1200" dirty="0">
                <a:latin typeface="+mj-lt"/>
                <a:ea typeface="+mj-ea"/>
                <a:cs typeface="+mj-cs"/>
              </a:rPr>
            </a:br>
            <a:r>
              <a:rPr lang="en-US" sz="2400" kern="1200" dirty="0" err="1">
                <a:latin typeface="+mj-lt"/>
                <a:ea typeface="+mj-ea"/>
                <a:cs typeface="+mj-cs"/>
              </a:rPr>
              <a:t>Eksamensbekendtgørelsen</a:t>
            </a:r>
            <a:r>
              <a:rPr lang="en-US" sz="2400" kern="1200" dirty="0">
                <a:latin typeface="+mj-lt"/>
                <a:ea typeface="+mj-ea"/>
                <a:cs typeface="+mj-cs"/>
              </a:rPr>
              <a:t>, § 34 stk. 2.</a:t>
            </a:r>
            <a:br>
              <a:rPr lang="en-US" sz="2400" kern="1200" dirty="0">
                <a:latin typeface="+mj-lt"/>
                <a:ea typeface="+mj-ea"/>
                <a:cs typeface="+mj-cs"/>
              </a:rPr>
            </a:br>
            <a:r>
              <a:rPr lang="en-US" sz="2000" kern="1200" dirty="0">
                <a:solidFill>
                  <a:schemeClr val="tx1"/>
                </a:solidFill>
                <a:latin typeface="+mj-lt"/>
                <a:ea typeface="+mj-ea"/>
                <a:cs typeface="+mj-cs"/>
              </a:rPr>
              <a:t> </a:t>
            </a:r>
            <a:endParaRPr lang="en-US" sz="4000" kern="1200" dirty="0">
              <a:solidFill>
                <a:schemeClr val="tx1"/>
              </a:solidFill>
              <a:latin typeface="+mj-lt"/>
              <a:ea typeface="+mj-ea"/>
              <a:cs typeface="+mj-cs"/>
            </a:endParaRPr>
          </a:p>
        </p:txBody>
      </p:sp>
      <p:pic>
        <p:nvPicPr>
          <p:cNvPr id="5" name="Pladsholder til indhold 4">
            <a:extLst>
              <a:ext uri="{FF2B5EF4-FFF2-40B4-BE49-F238E27FC236}">
                <a16:creationId xmlns:a16="http://schemas.microsoft.com/office/drawing/2014/main" id="{AEA3BA5D-3ED6-16F9-D4A5-0516B9B3A12E}"/>
              </a:ext>
            </a:extLst>
          </p:cNvPr>
          <p:cNvPicPr>
            <a:picLocks noGrp="1" noChangeAspect="1"/>
          </p:cNvPicPr>
          <p:nvPr>
            <p:ph idx="1"/>
          </p:nvPr>
        </p:nvPicPr>
        <p:blipFill>
          <a:blip r:embed="rId2"/>
          <a:srcRect t="1" b="50354"/>
          <a:stretch/>
        </p:blipFill>
        <p:spPr>
          <a:xfrm>
            <a:off x="838200" y="2260523"/>
            <a:ext cx="10490200" cy="1109665"/>
          </a:xfrm>
          <a:prstGeom prst="rect">
            <a:avLst/>
          </a:prstGeom>
        </p:spPr>
      </p:pic>
      <p:pic>
        <p:nvPicPr>
          <p:cNvPr id="6" name="Billede 5">
            <a:extLst>
              <a:ext uri="{FF2B5EF4-FFF2-40B4-BE49-F238E27FC236}">
                <a16:creationId xmlns:a16="http://schemas.microsoft.com/office/drawing/2014/main" id="{C5540193-5520-5FE2-EDF2-F71B836ACDE2}"/>
              </a:ext>
            </a:extLst>
          </p:cNvPr>
          <p:cNvPicPr>
            <a:picLocks noChangeAspect="1"/>
          </p:cNvPicPr>
          <p:nvPr/>
        </p:nvPicPr>
        <p:blipFill>
          <a:blip r:embed="rId3"/>
          <a:srcRect t="86994"/>
          <a:stretch/>
        </p:blipFill>
        <p:spPr>
          <a:xfrm>
            <a:off x="838199" y="3702699"/>
            <a:ext cx="10490199" cy="281019"/>
          </a:xfrm>
          <a:prstGeom prst="rect">
            <a:avLst/>
          </a:prstGeom>
        </p:spPr>
      </p:pic>
      <p:sp>
        <p:nvSpPr>
          <p:cNvPr id="7" name="Tekstfelt 6">
            <a:extLst>
              <a:ext uri="{FF2B5EF4-FFF2-40B4-BE49-F238E27FC236}">
                <a16:creationId xmlns:a16="http://schemas.microsoft.com/office/drawing/2014/main" id="{8159295B-554D-A3BC-9BE1-4B5DCCD19734}"/>
              </a:ext>
            </a:extLst>
          </p:cNvPr>
          <p:cNvSpPr txBox="1"/>
          <p:nvPr/>
        </p:nvSpPr>
        <p:spPr>
          <a:xfrm>
            <a:off x="838199" y="3342310"/>
            <a:ext cx="10490200" cy="369332"/>
          </a:xfrm>
          <a:prstGeom prst="rect">
            <a:avLst/>
          </a:prstGeom>
          <a:solidFill>
            <a:schemeClr val="tx1"/>
          </a:solidFill>
        </p:spPr>
        <p:txBody>
          <a:bodyPr wrap="square" rtlCol="0">
            <a:spAutoFit/>
          </a:bodyPr>
          <a:lstStyle/>
          <a:p>
            <a:r>
              <a:rPr lang="da-DK" dirty="0"/>
              <a:t>       </a:t>
            </a:r>
            <a:r>
              <a:rPr lang="da-DK" dirty="0">
                <a:solidFill>
                  <a:schemeClr val="bg1"/>
                </a:solidFill>
              </a:rPr>
              <a:t>…</a:t>
            </a:r>
            <a:endParaRPr lang="da-DK" dirty="0"/>
          </a:p>
        </p:txBody>
      </p:sp>
      <p:sp>
        <p:nvSpPr>
          <p:cNvPr id="9" name="Tekstfelt 8">
            <a:extLst>
              <a:ext uri="{FF2B5EF4-FFF2-40B4-BE49-F238E27FC236}">
                <a16:creationId xmlns:a16="http://schemas.microsoft.com/office/drawing/2014/main" id="{4E1D6EE4-E20E-F0AE-3759-8D05B6648DB5}"/>
              </a:ext>
            </a:extLst>
          </p:cNvPr>
          <p:cNvSpPr txBox="1"/>
          <p:nvPr/>
        </p:nvSpPr>
        <p:spPr>
          <a:xfrm>
            <a:off x="1483657" y="4890538"/>
            <a:ext cx="9959043" cy="1077218"/>
          </a:xfrm>
          <a:prstGeom prst="rect">
            <a:avLst/>
          </a:prstGeom>
          <a:noFill/>
          <a:ln>
            <a:solidFill>
              <a:schemeClr val="tx1">
                <a:lumMod val="50000"/>
                <a:lumOff val="50000"/>
              </a:schemeClr>
            </a:solidFill>
          </a:ln>
        </p:spPr>
        <p:txBody>
          <a:bodyPr wrap="square" rtlCol="0">
            <a:spAutoFit/>
          </a:bodyPr>
          <a:lstStyle/>
          <a:p>
            <a:r>
              <a:rPr lang="da-DK" sz="3200" dirty="0"/>
              <a:t>Erhvervsakademiet afgør, om der er tale om eksamenssnyd. Ikke censor. Vi videregiver mistanken til akademiet.</a:t>
            </a:r>
          </a:p>
        </p:txBody>
      </p:sp>
      <p:sp>
        <p:nvSpPr>
          <p:cNvPr id="2" name="Tekstfelt 1">
            <a:extLst>
              <a:ext uri="{FF2B5EF4-FFF2-40B4-BE49-F238E27FC236}">
                <a16:creationId xmlns:a16="http://schemas.microsoft.com/office/drawing/2014/main" id="{26CB9699-BEE3-0C16-9045-4B20A72804F8}"/>
              </a:ext>
            </a:extLst>
          </p:cNvPr>
          <p:cNvSpPr txBox="1"/>
          <p:nvPr/>
        </p:nvSpPr>
        <p:spPr>
          <a:xfrm>
            <a:off x="839987" y="3989578"/>
            <a:ext cx="10490200" cy="369332"/>
          </a:xfrm>
          <a:prstGeom prst="rect">
            <a:avLst/>
          </a:prstGeom>
          <a:solidFill>
            <a:schemeClr val="tx1"/>
          </a:solidFill>
        </p:spPr>
        <p:txBody>
          <a:bodyPr wrap="square" rtlCol="0">
            <a:spAutoFit/>
          </a:bodyPr>
          <a:lstStyle/>
          <a:p>
            <a:r>
              <a:rPr lang="da-DK" dirty="0"/>
              <a:t>       </a:t>
            </a:r>
            <a:r>
              <a:rPr lang="da-DK" dirty="0">
                <a:solidFill>
                  <a:schemeClr val="bg1"/>
                </a:solidFill>
              </a:rPr>
              <a:t>…</a:t>
            </a:r>
            <a:endParaRPr lang="da-DK" dirty="0"/>
          </a:p>
        </p:txBody>
      </p:sp>
    </p:spTree>
    <p:extLst>
      <p:ext uri="{BB962C8B-B14F-4D97-AF65-F5344CB8AC3E}">
        <p14:creationId xmlns:p14="http://schemas.microsoft.com/office/powerpoint/2010/main" val="168747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36DB7E-738E-3FA5-CFB8-7D763540FD3D}"/>
              </a:ext>
            </a:extLst>
          </p:cNvPr>
          <p:cNvSpPr>
            <a:spLocks noGrp="1"/>
          </p:cNvSpPr>
          <p:nvPr>
            <p:ph type="title"/>
          </p:nvPr>
        </p:nvSpPr>
        <p:spPr>
          <a:xfrm>
            <a:off x="838200" y="790701"/>
            <a:ext cx="10515600" cy="1325563"/>
          </a:xfrm>
        </p:spPr>
        <p:txBody>
          <a:bodyPr>
            <a:normAutofit fontScale="90000"/>
          </a:bodyPr>
          <a:lstStyle/>
          <a:p>
            <a:r>
              <a:rPr lang="da-DK" sz="4000" b="1" dirty="0"/>
              <a:t>Eksamenssnyd?</a:t>
            </a:r>
            <a:br>
              <a:rPr lang="da-DK" sz="3600" b="1" dirty="0">
                <a:solidFill>
                  <a:schemeClr val="accent4"/>
                </a:solidFill>
              </a:rPr>
            </a:br>
            <a:br>
              <a:rPr lang="da-DK" sz="3600" b="1" dirty="0">
                <a:solidFill>
                  <a:schemeClr val="accent4"/>
                </a:solidFill>
              </a:rPr>
            </a:br>
            <a:r>
              <a:rPr lang="da-DK" sz="2800" dirty="0"/>
              <a:t>Hvis du har mistanke om eksamenssnyd </a:t>
            </a:r>
            <a:r>
              <a:rPr lang="da-DK" sz="2800" b="1" dirty="0"/>
              <a:t>=&gt;</a:t>
            </a:r>
          </a:p>
        </p:txBody>
      </p:sp>
      <p:sp>
        <p:nvSpPr>
          <p:cNvPr id="3" name="Pladsholder til indhold 2">
            <a:extLst>
              <a:ext uri="{FF2B5EF4-FFF2-40B4-BE49-F238E27FC236}">
                <a16:creationId xmlns:a16="http://schemas.microsoft.com/office/drawing/2014/main" id="{011E7FEF-9FD9-CB24-EC53-137BF845F363}"/>
              </a:ext>
            </a:extLst>
          </p:cNvPr>
          <p:cNvSpPr>
            <a:spLocks noGrp="1"/>
          </p:cNvSpPr>
          <p:nvPr>
            <p:ph idx="1"/>
          </p:nvPr>
        </p:nvSpPr>
        <p:spPr>
          <a:xfrm>
            <a:off x="838200" y="2116264"/>
            <a:ext cx="10642600" cy="3497136"/>
          </a:xfrm>
          <a:ln w="19050">
            <a:solidFill>
              <a:schemeClr val="tx1"/>
            </a:solidFill>
          </a:ln>
        </p:spPr>
        <p:txBody>
          <a:bodyPr>
            <a:noAutofit/>
          </a:bodyPr>
          <a:lstStyle/>
          <a:p>
            <a:r>
              <a:rPr lang="da-DK" u="sng" dirty="0"/>
              <a:t>Skriftlige opgaver:</a:t>
            </a:r>
            <a:r>
              <a:rPr lang="da-DK" dirty="0"/>
              <a:t> Meddel det til akademiet; hold karakter tilbage; skriv det i censorrapport; kopi til censorledelsen</a:t>
            </a:r>
          </a:p>
          <a:p>
            <a:r>
              <a:rPr lang="da-DK" u="sng" dirty="0"/>
              <a:t>Før mundtlig eksamen:</a:t>
            </a:r>
            <a:r>
              <a:rPr lang="da-DK" dirty="0"/>
              <a:t> Meddel det til akademiet; afhold eksamen; hvis ikke svar fra akademiet: hold karakter tilbage; skriv det i censorrapport; kopi til censorledelsen</a:t>
            </a:r>
          </a:p>
          <a:p>
            <a:r>
              <a:rPr lang="da-DK" u="sng" dirty="0"/>
              <a:t>Under mundtlig eksamen:</a:t>
            </a:r>
            <a:r>
              <a:rPr lang="da-DK" dirty="0"/>
              <a:t> Meddel det efterfølgende til akademiet; hold karakter tilbage; skriv det i censorrapport; kopi til censorledelsen.</a:t>
            </a:r>
          </a:p>
        </p:txBody>
      </p:sp>
    </p:spTree>
    <p:extLst>
      <p:ext uri="{BB962C8B-B14F-4D97-AF65-F5344CB8AC3E}">
        <p14:creationId xmlns:p14="http://schemas.microsoft.com/office/powerpoint/2010/main" val="18219705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672CB6-E11D-B9B1-251C-5906F22E6A7E}"/>
              </a:ext>
            </a:extLst>
          </p:cNvPr>
          <p:cNvSpPr>
            <a:spLocks noGrp="1"/>
          </p:cNvSpPr>
          <p:nvPr>
            <p:ph type="title"/>
          </p:nvPr>
        </p:nvSpPr>
        <p:spPr/>
        <p:txBody>
          <a:bodyPr/>
          <a:lstStyle/>
          <a:p>
            <a:r>
              <a:rPr lang="da-DK" b="1" dirty="0"/>
              <a:t>Mistanke kan opstå hvis:</a:t>
            </a:r>
          </a:p>
        </p:txBody>
      </p:sp>
      <p:sp>
        <p:nvSpPr>
          <p:cNvPr id="3" name="Pladsholder til indhold 2">
            <a:extLst>
              <a:ext uri="{FF2B5EF4-FFF2-40B4-BE49-F238E27FC236}">
                <a16:creationId xmlns:a16="http://schemas.microsoft.com/office/drawing/2014/main" id="{AC2E4EB3-23EE-15D4-0970-DA13159C28FE}"/>
              </a:ext>
            </a:extLst>
          </p:cNvPr>
          <p:cNvSpPr>
            <a:spLocks noGrp="1"/>
          </p:cNvSpPr>
          <p:nvPr>
            <p:ph idx="1"/>
          </p:nvPr>
        </p:nvSpPr>
        <p:spPr>
          <a:ln w="19050">
            <a:solidFill>
              <a:schemeClr val="tx1"/>
            </a:solidFill>
          </a:ln>
        </p:spPr>
        <p:txBody>
          <a:bodyPr>
            <a:normAutofit fontScale="92500" lnSpcReduction="10000"/>
          </a:bodyPr>
          <a:lstStyle/>
          <a:p>
            <a:r>
              <a:rPr lang="da-DK" dirty="0"/>
              <a:t>Sproget er formfuldendt, indholdet velstruktureret men teksten fornemmes tom</a:t>
            </a:r>
          </a:p>
          <a:p>
            <a:r>
              <a:rPr lang="da-DK" dirty="0"/>
              <a:t>Udpræget korte og generelle beskrivelser af litteraturen</a:t>
            </a:r>
          </a:p>
          <a:p>
            <a:r>
              <a:rPr lang="da-DK" dirty="0"/>
              <a:t>Fejl i beskrivelsen af centrale dele af en teori</a:t>
            </a:r>
          </a:p>
          <a:p>
            <a:r>
              <a:rPr lang="da-DK" dirty="0"/>
              <a:t>Eksempler og cases er uden reference</a:t>
            </a:r>
          </a:p>
          <a:p>
            <a:r>
              <a:rPr lang="da-DK" dirty="0"/>
              <a:t>Skriftlige opgaver: beregninger mangler men resultat rigtigt</a:t>
            </a:r>
          </a:p>
          <a:p>
            <a:r>
              <a:rPr lang="da-DK" dirty="0"/>
              <a:t>Der er fejl kilder, eller kilden findes sågar ikke</a:t>
            </a:r>
          </a:p>
          <a:p>
            <a:r>
              <a:rPr lang="da-DK" dirty="0"/>
              <a:t>Der er fejl i citater fra kilder (fordi AI-modellen retter sproget)</a:t>
            </a:r>
          </a:p>
          <a:p>
            <a:pPr marL="0" indent="0">
              <a:buNone/>
            </a:pPr>
            <a:endParaRPr lang="da-DK" dirty="0"/>
          </a:p>
        </p:txBody>
      </p:sp>
    </p:spTree>
    <p:extLst>
      <p:ext uri="{BB962C8B-B14F-4D97-AF65-F5344CB8AC3E}">
        <p14:creationId xmlns:p14="http://schemas.microsoft.com/office/powerpoint/2010/main" val="8462243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E28412-8217-C02E-6673-829021ADD3BF}"/>
              </a:ext>
            </a:extLst>
          </p:cNvPr>
          <p:cNvSpPr>
            <a:spLocks noGrp="1"/>
          </p:cNvSpPr>
          <p:nvPr>
            <p:ph type="title"/>
          </p:nvPr>
        </p:nvSpPr>
        <p:spPr>
          <a:xfrm>
            <a:off x="1021086" y="747269"/>
            <a:ext cx="10515600" cy="1325563"/>
          </a:xfrm>
        </p:spPr>
        <p:txBody>
          <a:bodyPr>
            <a:normAutofit fontScale="90000"/>
          </a:bodyPr>
          <a:lstStyle/>
          <a:p>
            <a:r>
              <a:rPr lang="da-DK" sz="4000" b="1" dirty="0"/>
              <a:t>Ingen regel specifikt om </a:t>
            </a:r>
            <a:r>
              <a:rPr lang="da-DK" sz="4000" b="1" dirty="0" err="1"/>
              <a:t>ChatGPT</a:t>
            </a:r>
            <a:r>
              <a:rPr lang="da-DK" sz="4000" b="1" dirty="0"/>
              <a:t> og andre AI-sprogmodeller</a:t>
            </a:r>
            <a:br>
              <a:rPr lang="da-DK" sz="4400" dirty="0"/>
            </a:br>
            <a:endParaRPr lang="da-DK" dirty="0"/>
          </a:p>
        </p:txBody>
      </p:sp>
      <p:sp>
        <p:nvSpPr>
          <p:cNvPr id="3" name="Pladsholder til indhold 2">
            <a:extLst>
              <a:ext uri="{FF2B5EF4-FFF2-40B4-BE49-F238E27FC236}">
                <a16:creationId xmlns:a16="http://schemas.microsoft.com/office/drawing/2014/main" id="{10C103F6-7A77-C3E9-F5DB-F642FEB0437B}"/>
              </a:ext>
            </a:extLst>
          </p:cNvPr>
          <p:cNvSpPr>
            <a:spLocks noGrp="1"/>
          </p:cNvSpPr>
          <p:nvPr>
            <p:ph idx="1"/>
          </p:nvPr>
        </p:nvSpPr>
        <p:spPr>
          <a:xfrm>
            <a:off x="1085626" y="2852389"/>
            <a:ext cx="3051412" cy="1885177"/>
          </a:xfrm>
          <a:ln w="19050">
            <a:solidFill>
              <a:schemeClr val="tx1"/>
            </a:solidFill>
          </a:ln>
        </p:spPr>
        <p:txBody>
          <a:bodyPr>
            <a:normAutofit fontScale="85000" lnSpcReduction="10000"/>
          </a:bodyPr>
          <a:lstStyle/>
          <a:p>
            <a:pPr marL="0" indent="0">
              <a:buNone/>
            </a:pPr>
            <a:r>
              <a:rPr lang="en-US" sz="3200" kern="1200" dirty="0">
                <a:latin typeface="+mj-lt"/>
                <a:ea typeface="+mj-ea"/>
                <a:cs typeface="+mj-cs"/>
              </a:rPr>
              <a:t>Vores </a:t>
            </a:r>
            <a:r>
              <a:rPr lang="en-US" sz="3200" kern="1200" dirty="0" err="1">
                <a:latin typeface="+mj-lt"/>
                <a:ea typeface="+mj-ea"/>
                <a:cs typeface="+mj-cs"/>
              </a:rPr>
              <a:t>opgave</a:t>
            </a:r>
            <a:r>
              <a:rPr lang="en-US" sz="3200" kern="1200" dirty="0">
                <a:latin typeface="+mj-lt"/>
                <a:ea typeface="+mj-ea"/>
                <a:cs typeface="+mj-cs"/>
              </a:rPr>
              <a:t>:  </a:t>
            </a:r>
            <a:br>
              <a:rPr lang="en-US" sz="3200" kern="1200" dirty="0">
                <a:latin typeface="+mj-lt"/>
                <a:ea typeface="+mj-ea"/>
                <a:cs typeface="+mj-cs"/>
              </a:rPr>
            </a:br>
            <a:r>
              <a:rPr lang="en-US" sz="3200" kern="1200" dirty="0">
                <a:latin typeface="+mj-lt"/>
                <a:ea typeface="+mj-ea"/>
                <a:cs typeface="+mj-cs"/>
              </a:rPr>
              <a:t>At </a:t>
            </a:r>
            <a:r>
              <a:rPr lang="en-US" sz="3200" kern="1200" dirty="0" err="1">
                <a:latin typeface="+mj-lt"/>
                <a:ea typeface="+mj-ea"/>
                <a:cs typeface="+mj-cs"/>
              </a:rPr>
              <a:t>bedømme</a:t>
            </a:r>
            <a:r>
              <a:rPr lang="en-US" sz="3200" kern="1200" dirty="0">
                <a:latin typeface="+mj-lt"/>
                <a:ea typeface="+mj-ea"/>
                <a:cs typeface="+mj-cs"/>
              </a:rPr>
              <a:t> </a:t>
            </a:r>
            <a:br>
              <a:rPr lang="en-US" sz="3200" kern="1200" dirty="0">
                <a:latin typeface="+mj-lt"/>
                <a:ea typeface="+mj-ea"/>
                <a:cs typeface="+mj-cs"/>
              </a:rPr>
            </a:br>
            <a:r>
              <a:rPr lang="en-US" sz="3200" kern="1200" dirty="0">
                <a:latin typeface="+mj-lt"/>
                <a:ea typeface="+mj-ea"/>
                <a:cs typeface="+mj-cs"/>
              </a:rPr>
              <a:t>den </a:t>
            </a:r>
            <a:r>
              <a:rPr lang="en-US" sz="3200" kern="1200" dirty="0" err="1">
                <a:latin typeface="+mj-lt"/>
                <a:ea typeface="+mj-ea"/>
                <a:cs typeface="+mj-cs"/>
              </a:rPr>
              <a:t>studerendes</a:t>
            </a:r>
            <a:r>
              <a:rPr lang="en-US" sz="3200" kern="1200" dirty="0">
                <a:latin typeface="+mj-lt"/>
                <a:ea typeface="+mj-ea"/>
                <a:cs typeface="+mj-cs"/>
              </a:rPr>
              <a:t> </a:t>
            </a:r>
            <a:r>
              <a:rPr lang="en-US" sz="3200" kern="1200" dirty="0" err="1">
                <a:latin typeface="+mj-lt"/>
                <a:ea typeface="+mj-ea"/>
                <a:cs typeface="+mj-cs"/>
              </a:rPr>
              <a:t>præstation</a:t>
            </a:r>
            <a:endParaRPr lang="da-DK" sz="3200" dirty="0"/>
          </a:p>
        </p:txBody>
      </p:sp>
      <p:sp>
        <p:nvSpPr>
          <p:cNvPr id="16" name="Pladsholder til indhold 2">
            <a:extLst>
              <a:ext uri="{FF2B5EF4-FFF2-40B4-BE49-F238E27FC236}">
                <a16:creationId xmlns:a16="http://schemas.microsoft.com/office/drawing/2014/main" id="{D16D8843-E242-E6AF-F8F2-20C010A217A4}"/>
              </a:ext>
            </a:extLst>
          </p:cNvPr>
          <p:cNvSpPr txBox="1">
            <a:spLocks/>
          </p:cNvSpPr>
          <p:nvPr/>
        </p:nvSpPr>
        <p:spPr>
          <a:xfrm>
            <a:off x="4794581" y="1796526"/>
            <a:ext cx="6591491" cy="2142384"/>
          </a:xfrm>
          <a:prstGeom prst="rect">
            <a:avLst/>
          </a:prstGeom>
        </p:spPr>
        <p:txBody>
          <a:bodyPr vert="horz" lIns="91440" tIns="45720" rIns="91440" bIns="45720" rtlCol="0" anchor="b">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br>
              <a:rPr lang="da-DK" dirty="0"/>
            </a:br>
            <a:r>
              <a:rPr lang="da-DK" sz="3100" dirty="0"/>
              <a:t>Akademiet har ansvar for at: </a:t>
            </a:r>
            <a:br>
              <a:rPr lang="da-DK" sz="3100" dirty="0"/>
            </a:br>
            <a:endParaRPr lang="da-DK" sz="3100" dirty="0"/>
          </a:p>
          <a:p>
            <a:r>
              <a:rPr lang="da-DK" sz="3100" dirty="0"/>
              <a:t>Tilrettelægge eksamen, herunder regler for brug af </a:t>
            </a:r>
            <a:r>
              <a:rPr lang="da-DK" sz="3100" dirty="0" err="1"/>
              <a:t>ChatGPT</a:t>
            </a:r>
            <a:r>
              <a:rPr lang="da-DK" sz="3100" dirty="0"/>
              <a:t> o.l. </a:t>
            </a:r>
          </a:p>
          <a:p>
            <a:r>
              <a:rPr lang="da-DK" sz="3100" dirty="0"/>
              <a:t>Informere censor =&gt; også om deres regler om </a:t>
            </a:r>
            <a:r>
              <a:rPr lang="da-DK" sz="3100" dirty="0" err="1"/>
              <a:t>ChatGPT</a:t>
            </a:r>
            <a:r>
              <a:rPr lang="da-DK" sz="3100" dirty="0"/>
              <a:t> o.l.</a:t>
            </a:r>
          </a:p>
        </p:txBody>
      </p:sp>
      <p:sp>
        <p:nvSpPr>
          <p:cNvPr id="17" name="Pladsholder til indhold 3">
            <a:extLst>
              <a:ext uri="{FF2B5EF4-FFF2-40B4-BE49-F238E27FC236}">
                <a16:creationId xmlns:a16="http://schemas.microsoft.com/office/drawing/2014/main" id="{851F68B7-44E7-8092-3752-E132B1F513F3}"/>
              </a:ext>
            </a:extLst>
          </p:cNvPr>
          <p:cNvSpPr txBox="1">
            <a:spLocks/>
          </p:cNvSpPr>
          <p:nvPr/>
        </p:nvSpPr>
        <p:spPr>
          <a:xfrm>
            <a:off x="4794581" y="4039405"/>
            <a:ext cx="6250940" cy="2304628"/>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br>
              <a:rPr lang="da-DK" sz="2000" i="1" dirty="0"/>
            </a:br>
            <a:r>
              <a:rPr lang="da-DK" sz="2400" dirty="0"/>
              <a:t>Censors værktøjer til bedømmelse:</a:t>
            </a:r>
            <a:br>
              <a:rPr lang="da-DK" sz="2400" dirty="0"/>
            </a:br>
            <a:endParaRPr lang="da-DK" sz="2400" dirty="0"/>
          </a:p>
          <a:p>
            <a:r>
              <a:rPr lang="da-DK" sz="2400" dirty="0"/>
              <a:t>Eksamensbekendtgørelsen</a:t>
            </a:r>
          </a:p>
          <a:p>
            <a:r>
              <a:rPr lang="da-DK" sz="2400" dirty="0"/>
              <a:t>Studieordningen og læringsmål</a:t>
            </a:r>
          </a:p>
          <a:p>
            <a:r>
              <a:rPr lang="da-DK" sz="2400" dirty="0"/>
              <a:t>Karakterskalaen</a:t>
            </a:r>
          </a:p>
        </p:txBody>
      </p:sp>
    </p:spTree>
    <p:extLst>
      <p:ext uri="{BB962C8B-B14F-4D97-AF65-F5344CB8AC3E}">
        <p14:creationId xmlns:p14="http://schemas.microsoft.com/office/powerpoint/2010/main" val="25974803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91E168-9AF1-D546-BC70-18B5D8B3941E}"/>
              </a:ext>
            </a:extLst>
          </p:cNvPr>
          <p:cNvSpPr>
            <a:spLocks noGrp="1"/>
          </p:cNvSpPr>
          <p:nvPr>
            <p:ph type="title"/>
          </p:nvPr>
        </p:nvSpPr>
        <p:spPr/>
        <p:txBody>
          <a:bodyPr>
            <a:normAutofit/>
          </a:bodyPr>
          <a:lstStyle/>
          <a:p>
            <a:r>
              <a:rPr lang="da-DK" sz="3600" b="1" dirty="0"/>
              <a:t>Studieordning &amp; læringsmål	</a:t>
            </a:r>
          </a:p>
        </p:txBody>
      </p:sp>
      <p:sp>
        <p:nvSpPr>
          <p:cNvPr id="3" name="Pladsholder til indhold 2">
            <a:extLst>
              <a:ext uri="{FF2B5EF4-FFF2-40B4-BE49-F238E27FC236}">
                <a16:creationId xmlns:a16="http://schemas.microsoft.com/office/drawing/2014/main" id="{8106BAE7-B0C8-E8FF-B176-3DFBAAA95C61}"/>
              </a:ext>
            </a:extLst>
          </p:cNvPr>
          <p:cNvSpPr>
            <a:spLocks noGrp="1"/>
          </p:cNvSpPr>
          <p:nvPr>
            <p:ph sz="half" idx="1"/>
          </p:nvPr>
        </p:nvSpPr>
        <p:spPr>
          <a:xfrm>
            <a:off x="1160940" y="1854653"/>
            <a:ext cx="4691743" cy="4351338"/>
          </a:xfrm>
        </p:spPr>
        <p:txBody>
          <a:bodyPr>
            <a:normAutofit fontScale="92500"/>
          </a:bodyPr>
          <a:lstStyle/>
          <a:p>
            <a:pPr marL="0" indent="0">
              <a:buNone/>
            </a:pPr>
            <a:r>
              <a:rPr lang="da-DK" b="1" dirty="0"/>
              <a:t>Studieordningen</a:t>
            </a:r>
          </a:p>
          <a:p>
            <a:r>
              <a:rPr lang="da-DK" sz="2400" dirty="0"/>
              <a:t>Rammerne for eksamen</a:t>
            </a:r>
          </a:p>
          <a:p>
            <a:r>
              <a:rPr lang="da-DK" sz="2400" dirty="0"/>
              <a:t>Læringsmålene</a:t>
            </a:r>
          </a:p>
          <a:p>
            <a:r>
              <a:rPr lang="da-DK" sz="2400" dirty="0"/>
              <a:t>Stave- og formuleringsevne</a:t>
            </a:r>
          </a:p>
          <a:p>
            <a:r>
              <a:rPr lang="da-DK" sz="2400" dirty="0"/>
              <a:t>Hjælpemidler der er tilladte</a:t>
            </a:r>
            <a:br>
              <a:rPr lang="da-DK" sz="2400" dirty="0"/>
            </a:br>
            <a:r>
              <a:rPr lang="da-DK" sz="2400" dirty="0"/>
              <a:t>ikke tilladte</a:t>
            </a:r>
          </a:p>
        </p:txBody>
      </p:sp>
      <p:sp>
        <p:nvSpPr>
          <p:cNvPr id="4" name="Pladsholder til indhold 3">
            <a:extLst>
              <a:ext uri="{FF2B5EF4-FFF2-40B4-BE49-F238E27FC236}">
                <a16:creationId xmlns:a16="http://schemas.microsoft.com/office/drawing/2014/main" id="{B150A6B6-73A0-34D5-26A0-80C028909FB8}"/>
              </a:ext>
            </a:extLst>
          </p:cNvPr>
          <p:cNvSpPr>
            <a:spLocks noGrp="1"/>
          </p:cNvSpPr>
          <p:nvPr>
            <p:ph sz="half" idx="2"/>
          </p:nvPr>
        </p:nvSpPr>
        <p:spPr>
          <a:xfrm>
            <a:off x="6172199" y="1854653"/>
            <a:ext cx="5755943" cy="4351338"/>
          </a:xfrm>
        </p:spPr>
        <p:txBody>
          <a:bodyPr>
            <a:normAutofit fontScale="92500"/>
          </a:bodyPr>
          <a:lstStyle/>
          <a:p>
            <a:pPr marL="0" indent="0">
              <a:buNone/>
            </a:pPr>
            <a:r>
              <a:rPr lang="da-DK" b="1" dirty="0"/>
              <a:t>Læringsmål for faget og dets praksis, typiske</a:t>
            </a:r>
          </a:p>
          <a:p>
            <a:r>
              <a:rPr lang="da-DK" sz="2400" dirty="0"/>
              <a:t>Viden om metode og teori </a:t>
            </a:r>
          </a:p>
          <a:p>
            <a:r>
              <a:rPr lang="da-DK" sz="2400" dirty="0"/>
              <a:t>Færdigheder knyttet til praksis</a:t>
            </a:r>
          </a:p>
          <a:p>
            <a:r>
              <a:rPr lang="da-DK" sz="2400" dirty="0"/>
              <a:t>Vurdere praksisnære problemer</a:t>
            </a:r>
          </a:p>
          <a:p>
            <a:r>
              <a:rPr lang="da-DK" sz="2400" dirty="0"/>
              <a:t>Formidle problemer og løsninger</a:t>
            </a:r>
          </a:p>
          <a:p>
            <a:r>
              <a:rPr lang="da-DK" sz="2400" dirty="0"/>
              <a:t>Varetage afgrænsede ledelses- og planlægningsfunktioner</a:t>
            </a:r>
          </a:p>
          <a:p>
            <a:r>
              <a:rPr lang="da-DK" sz="2400" dirty="0"/>
              <a:t>Udvikle egne kompetencer</a:t>
            </a:r>
          </a:p>
        </p:txBody>
      </p:sp>
    </p:spTree>
    <p:extLst>
      <p:ext uri="{BB962C8B-B14F-4D97-AF65-F5344CB8AC3E}">
        <p14:creationId xmlns:p14="http://schemas.microsoft.com/office/powerpoint/2010/main" val="27782155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ACD1A4-A613-B24F-23A2-208181D2F470}"/>
              </a:ext>
            </a:extLst>
          </p:cNvPr>
          <p:cNvSpPr>
            <a:spLocks noGrp="1"/>
          </p:cNvSpPr>
          <p:nvPr>
            <p:ph type="title"/>
          </p:nvPr>
        </p:nvSpPr>
        <p:spPr>
          <a:xfrm>
            <a:off x="1155998" y="222633"/>
            <a:ext cx="10515600" cy="1067890"/>
          </a:xfrm>
        </p:spPr>
        <p:txBody>
          <a:bodyPr>
            <a:normAutofit/>
          </a:bodyPr>
          <a:lstStyle/>
          <a:p>
            <a:r>
              <a:rPr lang="da-DK" sz="3600" b="1" dirty="0"/>
              <a:t>Karakterer</a:t>
            </a:r>
          </a:p>
        </p:txBody>
      </p:sp>
      <p:sp>
        <p:nvSpPr>
          <p:cNvPr id="3" name="Pladsholder til indhold 2">
            <a:extLst>
              <a:ext uri="{FF2B5EF4-FFF2-40B4-BE49-F238E27FC236}">
                <a16:creationId xmlns:a16="http://schemas.microsoft.com/office/drawing/2014/main" id="{3FAA8B29-72C7-2643-9282-F2CCC077D87B}"/>
              </a:ext>
            </a:extLst>
          </p:cNvPr>
          <p:cNvSpPr>
            <a:spLocks noGrp="1"/>
          </p:cNvSpPr>
          <p:nvPr>
            <p:ph sz="half" idx="1"/>
          </p:nvPr>
        </p:nvSpPr>
        <p:spPr>
          <a:xfrm>
            <a:off x="1155998" y="1290523"/>
            <a:ext cx="4419302" cy="3752074"/>
          </a:xfrm>
          <a:ln>
            <a:noFill/>
          </a:ln>
        </p:spPr>
        <p:txBody>
          <a:bodyPr>
            <a:normAutofit fontScale="92500" lnSpcReduction="20000"/>
          </a:bodyPr>
          <a:lstStyle/>
          <a:p>
            <a:pPr marL="0" indent="0">
              <a:buNone/>
            </a:pPr>
            <a:r>
              <a:rPr lang="da-DK" b="1" dirty="0"/>
              <a:t>Skal gives ud fra</a:t>
            </a:r>
            <a:br>
              <a:rPr lang="da-DK" b="1" dirty="0"/>
            </a:br>
            <a:r>
              <a:rPr lang="da-DK" b="1" dirty="0"/>
              <a:t> </a:t>
            </a:r>
          </a:p>
          <a:p>
            <a:r>
              <a:rPr lang="da-DK" dirty="0"/>
              <a:t>Læringsmål</a:t>
            </a:r>
          </a:p>
          <a:p>
            <a:r>
              <a:rPr lang="da-DK" dirty="0"/>
              <a:t>Ikke som en relativ fordeling</a:t>
            </a:r>
          </a:p>
          <a:p>
            <a:r>
              <a:rPr lang="da-DK" dirty="0"/>
              <a:t>Individuelt - ikke for en gruppe</a:t>
            </a:r>
          </a:p>
          <a:p>
            <a:r>
              <a:rPr lang="da-DK" dirty="0"/>
              <a:t>Samlede præstation (som regel)</a:t>
            </a:r>
          </a:p>
          <a:p>
            <a:r>
              <a:rPr lang="da-DK" dirty="0"/>
              <a:t>Stud. behandles ensartet og </a:t>
            </a:r>
            <a:r>
              <a:rPr lang="da-DK" dirty="0" err="1"/>
              <a:t>kor-rekt</a:t>
            </a:r>
            <a:r>
              <a:rPr lang="da-DK" dirty="0"/>
              <a:t>, får en pålidelig bedømmelse</a:t>
            </a:r>
          </a:p>
          <a:p>
            <a:endParaRPr lang="da-DK" sz="2400" dirty="0"/>
          </a:p>
          <a:p>
            <a:endParaRPr lang="da-DK" sz="2400" dirty="0"/>
          </a:p>
        </p:txBody>
      </p:sp>
      <p:sp>
        <p:nvSpPr>
          <p:cNvPr id="4" name="Pladsholder til indhold 3">
            <a:extLst>
              <a:ext uri="{FF2B5EF4-FFF2-40B4-BE49-F238E27FC236}">
                <a16:creationId xmlns:a16="http://schemas.microsoft.com/office/drawing/2014/main" id="{CC61366D-7CBE-0278-17AF-A8B80889354B}"/>
              </a:ext>
            </a:extLst>
          </p:cNvPr>
          <p:cNvSpPr>
            <a:spLocks noGrp="1"/>
          </p:cNvSpPr>
          <p:nvPr>
            <p:ph sz="half" idx="2"/>
          </p:nvPr>
        </p:nvSpPr>
        <p:spPr>
          <a:xfrm>
            <a:off x="6096000" y="1286595"/>
            <a:ext cx="5636088" cy="3756002"/>
          </a:xfrm>
          <a:ln>
            <a:noFill/>
          </a:ln>
        </p:spPr>
        <p:txBody>
          <a:bodyPr>
            <a:normAutofit fontScale="92500" lnSpcReduction="20000"/>
          </a:bodyPr>
          <a:lstStyle/>
          <a:p>
            <a:pPr marL="0" indent="0">
              <a:buNone/>
            </a:pPr>
            <a:r>
              <a:rPr lang="da-DK" b="1" dirty="0"/>
              <a:t>… og gives for</a:t>
            </a:r>
            <a:br>
              <a:rPr lang="da-DK" b="1" dirty="0"/>
            </a:br>
            <a:r>
              <a:rPr lang="da-DK" dirty="0"/>
              <a:t>Den studerendes præstation ift. opfyldelsen </a:t>
            </a:r>
            <a:br>
              <a:rPr lang="da-DK" dirty="0"/>
            </a:br>
            <a:r>
              <a:rPr lang="da-DK" dirty="0"/>
              <a:t>af læringsmålene</a:t>
            </a:r>
            <a:endParaRPr lang="da-DK" b="1" dirty="0"/>
          </a:p>
          <a:p>
            <a:pPr marL="304800" indent="0">
              <a:lnSpc>
                <a:spcPct val="120000"/>
              </a:lnSpc>
              <a:buNone/>
            </a:pPr>
            <a:r>
              <a:rPr lang="da-DK" b="1" i="1" dirty="0"/>
              <a:t>12: </a:t>
            </a:r>
            <a:r>
              <a:rPr lang="da-DK" i="1" dirty="0"/>
              <a:t>Fremragende …</a:t>
            </a:r>
            <a:br>
              <a:rPr lang="da-DK" i="1" dirty="0"/>
            </a:br>
            <a:r>
              <a:rPr lang="da-DK" b="1" i="1" dirty="0"/>
              <a:t>10:</a:t>
            </a:r>
            <a:r>
              <a:rPr lang="da-DK" i="1" dirty="0"/>
              <a:t> Fortrinlig …</a:t>
            </a:r>
            <a:br>
              <a:rPr lang="da-DK" i="1" dirty="0"/>
            </a:br>
            <a:r>
              <a:rPr lang="da-DK" i="1" dirty="0"/>
              <a:t>  </a:t>
            </a:r>
            <a:r>
              <a:rPr lang="da-DK" b="1" i="1" dirty="0"/>
              <a:t>7: </a:t>
            </a:r>
            <a:r>
              <a:rPr lang="da-DK" i="1" dirty="0"/>
              <a:t>Gode</a:t>
            </a:r>
            <a:br>
              <a:rPr lang="da-DK" i="1" dirty="0"/>
            </a:br>
            <a:r>
              <a:rPr lang="da-DK" i="1" dirty="0"/>
              <a:t>  </a:t>
            </a:r>
            <a:r>
              <a:rPr lang="da-DK" b="1" i="1" dirty="0"/>
              <a:t>4:</a:t>
            </a:r>
            <a:r>
              <a:rPr lang="da-DK" i="1" dirty="0"/>
              <a:t> Jævne</a:t>
            </a:r>
            <a:br>
              <a:rPr lang="da-DK" i="1" dirty="0"/>
            </a:br>
            <a:r>
              <a:rPr lang="da-DK" b="1" i="1" dirty="0"/>
              <a:t>02: </a:t>
            </a:r>
            <a:r>
              <a:rPr lang="da-DK" i="1" dirty="0"/>
              <a:t>Tilstrækkelige</a:t>
            </a:r>
            <a:br>
              <a:rPr lang="da-DK" i="1" dirty="0"/>
            </a:br>
            <a:r>
              <a:rPr lang="da-DK" b="1" i="1" dirty="0"/>
              <a:t>00: </a:t>
            </a:r>
            <a:r>
              <a:rPr lang="da-DK" i="1" dirty="0"/>
              <a:t>Utilstrækkelige</a:t>
            </a:r>
            <a:br>
              <a:rPr lang="da-DK" i="1" dirty="0"/>
            </a:br>
            <a:r>
              <a:rPr lang="da-DK" b="1" i="1" dirty="0"/>
              <a:t>-3: </a:t>
            </a:r>
            <a:r>
              <a:rPr lang="da-DK" i="1" dirty="0"/>
              <a:t>Helt uacceptable …</a:t>
            </a:r>
          </a:p>
          <a:p>
            <a:pPr marL="0" indent="0">
              <a:lnSpc>
                <a:spcPct val="170000"/>
              </a:lnSpc>
              <a:buNone/>
            </a:pPr>
            <a:endParaRPr lang="da-DK" dirty="0"/>
          </a:p>
          <a:p>
            <a:pPr marL="0" indent="0">
              <a:lnSpc>
                <a:spcPct val="170000"/>
              </a:lnSpc>
              <a:buNone/>
            </a:pPr>
            <a:endParaRPr lang="da-DK" sz="2400" b="1" dirty="0"/>
          </a:p>
        </p:txBody>
      </p:sp>
      <p:sp>
        <p:nvSpPr>
          <p:cNvPr id="6" name="Tekstfelt 5">
            <a:extLst>
              <a:ext uri="{FF2B5EF4-FFF2-40B4-BE49-F238E27FC236}">
                <a16:creationId xmlns:a16="http://schemas.microsoft.com/office/drawing/2014/main" id="{1C547621-937E-0D79-F125-01821EB938BE}"/>
              </a:ext>
            </a:extLst>
          </p:cNvPr>
          <p:cNvSpPr txBox="1"/>
          <p:nvPr/>
        </p:nvSpPr>
        <p:spPr>
          <a:xfrm>
            <a:off x="2093474" y="5103123"/>
            <a:ext cx="7680275" cy="954107"/>
          </a:xfrm>
          <a:prstGeom prst="rect">
            <a:avLst/>
          </a:prstGeom>
          <a:noFill/>
          <a:ln w="19050">
            <a:solidFill>
              <a:schemeClr val="tx1"/>
            </a:solidFill>
          </a:ln>
        </p:spPr>
        <p:txBody>
          <a:bodyPr wrap="square" rtlCol="0">
            <a:spAutoFit/>
          </a:bodyPr>
          <a:lstStyle/>
          <a:p>
            <a:r>
              <a:rPr lang="da-DK" sz="2800" b="1" dirty="0"/>
              <a:t>=&gt; </a:t>
            </a:r>
            <a:r>
              <a:rPr lang="da-DK" sz="2800" dirty="0"/>
              <a:t>Spørgsmål og </a:t>
            </a:r>
            <a:r>
              <a:rPr lang="da-DK" sz="2800" dirty="0" err="1"/>
              <a:t>skrft</a:t>
            </a:r>
            <a:r>
              <a:rPr lang="da-DK" sz="2800" dirty="0"/>
              <a:t>. opgaver, der afdækker den   studerendes viden, færdighed og kompetence</a:t>
            </a:r>
          </a:p>
        </p:txBody>
      </p:sp>
    </p:spTree>
    <p:extLst>
      <p:ext uri="{BB962C8B-B14F-4D97-AF65-F5344CB8AC3E}">
        <p14:creationId xmlns:p14="http://schemas.microsoft.com/office/powerpoint/2010/main" val="18334927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75B2F7-F4D6-8CFC-F5D4-4187DAD8C3D6}"/>
              </a:ext>
            </a:extLst>
          </p:cNvPr>
          <p:cNvSpPr>
            <a:spLocks noGrp="1"/>
          </p:cNvSpPr>
          <p:nvPr>
            <p:ph type="title"/>
          </p:nvPr>
        </p:nvSpPr>
        <p:spPr/>
        <p:txBody>
          <a:bodyPr/>
          <a:lstStyle/>
          <a:p>
            <a:r>
              <a:rPr lang="da-DK" b="1" i="0" dirty="0">
                <a:effectLst/>
              </a:rPr>
              <a:t>Definition af AI &amp; </a:t>
            </a:r>
            <a:r>
              <a:rPr lang="da-DK" b="1" i="0" dirty="0" err="1">
                <a:effectLst/>
              </a:rPr>
              <a:t>ChatGPT</a:t>
            </a:r>
            <a:br>
              <a:rPr lang="da-DK" b="0" i="0" dirty="0">
                <a:effectLst/>
                <a:latin typeface="Arial" panose="020B0604020202020204" pitchFamily="34" charset="0"/>
              </a:rPr>
            </a:br>
            <a:endParaRPr lang="da-DK" dirty="0"/>
          </a:p>
        </p:txBody>
      </p:sp>
      <p:sp>
        <p:nvSpPr>
          <p:cNvPr id="3" name="Pladsholder til indhold 2">
            <a:extLst>
              <a:ext uri="{FF2B5EF4-FFF2-40B4-BE49-F238E27FC236}">
                <a16:creationId xmlns:a16="http://schemas.microsoft.com/office/drawing/2014/main" id="{2A03D7CB-2BD4-F20A-2E0A-67A7C6B9C278}"/>
              </a:ext>
            </a:extLst>
          </p:cNvPr>
          <p:cNvSpPr>
            <a:spLocks noGrp="1"/>
          </p:cNvSpPr>
          <p:nvPr>
            <p:ph idx="1"/>
          </p:nvPr>
        </p:nvSpPr>
        <p:spPr>
          <a:xfrm>
            <a:off x="1141413" y="1784602"/>
            <a:ext cx="9708016" cy="4081588"/>
          </a:xfrm>
        </p:spPr>
        <p:txBody>
          <a:bodyPr>
            <a:normAutofit fontScale="92500"/>
          </a:bodyPr>
          <a:lstStyle/>
          <a:p>
            <a:pPr marL="0" indent="0" algn="l">
              <a:buNone/>
            </a:pPr>
            <a:r>
              <a:rPr lang="da-DK" b="0" i="0" dirty="0">
                <a:effectLst/>
                <a:cs typeface="Arial" panose="020B0604020202020204" pitchFamily="34" charset="0"/>
              </a:rPr>
              <a:t>”(…) the </a:t>
            </a:r>
            <a:r>
              <a:rPr lang="da-DK" b="0" i="0" dirty="0" err="1">
                <a:effectLst/>
                <a:cs typeface="Arial" panose="020B0604020202020204" pitchFamily="34" charset="0"/>
              </a:rPr>
              <a:t>ability</a:t>
            </a:r>
            <a:r>
              <a:rPr lang="da-DK" b="0" i="0" dirty="0">
                <a:effectLst/>
                <a:cs typeface="Arial" panose="020B0604020202020204" pitchFamily="34" charset="0"/>
              </a:rPr>
              <a:t> of a digital computer or computer-</a:t>
            </a:r>
            <a:r>
              <a:rPr lang="da-DK" b="0" i="0" dirty="0" err="1">
                <a:effectLst/>
                <a:cs typeface="Arial" panose="020B0604020202020204" pitchFamily="34" charset="0"/>
              </a:rPr>
              <a:t>controlled</a:t>
            </a:r>
            <a:r>
              <a:rPr lang="da-DK" b="0" i="0" dirty="0">
                <a:effectLst/>
                <a:cs typeface="Arial" panose="020B0604020202020204" pitchFamily="34" charset="0"/>
              </a:rPr>
              <a:t> robot to perform tasks </a:t>
            </a:r>
            <a:r>
              <a:rPr lang="da-DK" b="0" i="0" dirty="0" err="1">
                <a:effectLst/>
                <a:cs typeface="Arial" panose="020B0604020202020204" pitchFamily="34" charset="0"/>
              </a:rPr>
              <a:t>commonly</a:t>
            </a:r>
            <a:r>
              <a:rPr lang="da-DK" b="0" i="0" dirty="0">
                <a:effectLst/>
                <a:cs typeface="Arial" panose="020B0604020202020204" pitchFamily="34" charset="0"/>
              </a:rPr>
              <a:t> </a:t>
            </a:r>
            <a:r>
              <a:rPr lang="da-DK" b="0" i="0" dirty="0" err="1">
                <a:effectLst/>
                <a:cs typeface="Arial" panose="020B0604020202020204" pitchFamily="34" charset="0"/>
              </a:rPr>
              <a:t>associated</a:t>
            </a:r>
            <a:r>
              <a:rPr lang="da-DK" b="0" i="0" dirty="0">
                <a:effectLst/>
                <a:cs typeface="Arial" panose="020B0604020202020204" pitchFamily="34" charset="0"/>
              </a:rPr>
              <a:t> with intelligent </a:t>
            </a:r>
            <a:r>
              <a:rPr lang="da-DK" b="0" i="0" dirty="0" err="1">
                <a:effectLst/>
                <a:cs typeface="Arial" panose="020B0604020202020204" pitchFamily="34" charset="0"/>
              </a:rPr>
              <a:t>beings</a:t>
            </a:r>
            <a:r>
              <a:rPr lang="da-DK" b="0" i="0" dirty="0">
                <a:effectLst/>
                <a:cs typeface="Arial" panose="020B0604020202020204" pitchFamily="34" charset="0"/>
              </a:rPr>
              <a:t>.” </a:t>
            </a:r>
            <a:r>
              <a:rPr lang="da-DK" b="0" i="1" dirty="0" err="1">
                <a:effectLst/>
                <a:cs typeface="Arial" panose="020B0604020202020204" pitchFamily="34" charset="0"/>
              </a:rPr>
              <a:t>Britannica</a:t>
            </a:r>
            <a:endParaRPr lang="da-DK" b="0" i="0" dirty="0">
              <a:effectLst/>
              <a:cs typeface="Arial" panose="020B0604020202020204" pitchFamily="34" charset="0"/>
            </a:endParaRPr>
          </a:p>
          <a:p>
            <a:pPr marL="0" indent="0" algn="l">
              <a:buNone/>
            </a:pPr>
            <a:r>
              <a:rPr lang="da-DK" b="0" i="0" dirty="0">
                <a:effectLst/>
                <a:cs typeface="Arial" panose="020B0604020202020204" pitchFamily="34" charset="0"/>
              </a:rPr>
              <a:t>”Kunstig intelligens er computerprogrammer og maskiner, som efterligner et eller flere aspekter af den menneskelige intelligens. Det gælder evnen til abstrakt tænkning, analyse, problemløsning, mønstergenkendelse, sprogbeherskelse og -forståelse, fornuftig handling og lignende.”  </a:t>
            </a:r>
            <a:r>
              <a:rPr lang="da-DK" b="0" i="1" dirty="0">
                <a:effectLst/>
                <a:cs typeface="Arial" panose="020B0604020202020204" pitchFamily="34" charset="0"/>
              </a:rPr>
              <a:t>Den Store Danske Encyklopædi</a:t>
            </a:r>
          </a:p>
          <a:p>
            <a:pPr marL="0" indent="0">
              <a:buNone/>
            </a:pPr>
            <a:r>
              <a:rPr lang="da-DK" dirty="0"/>
              <a:t>Når vi her taler om </a:t>
            </a:r>
            <a:r>
              <a:rPr lang="da-DK" dirty="0" err="1"/>
              <a:t>ChatGPT</a:t>
            </a:r>
            <a:r>
              <a:rPr lang="da-DK" dirty="0"/>
              <a:t>, er der tale om en særlig type AI, en såkaldt </a:t>
            </a:r>
            <a:r>
              <a:rPr lang="da-DK" i="1" dirty="0"/>
              <a:t>sprogmodel</a:t>
            </a:r>
            <a:r>
              <a:rPr lang="da-DK" dirty="0"/>
              <a:t>, i modsætning til eksempelvis AI-billedgeneratorer, </a:t>
            </a:r>
            <a:r>
              <a:rPr lang="da-DK" dirty="0" err="1"/>
              <a:t>Chatbots</a:t>
            </a:r>
            <a:r>
              <a:rPr lang="da-DK" dirty="0"/>
              <a:t>, automatiserings-AI, robotter mv.</a:t>
            </a:r>
          </a:p>
          <a:p>
            <a:pPr marL="0" indent="0" algn="l">
              <a:buNone/>
            </a:pPr>
            <a:endParaRPr lang="da-DK" sz="2100" b="0" i="1" dirty="0">
              <a:effectLst/>
              <a:latin typeface="Arial" panose="020B0604020202020204" pitchFamily="34" charset="0"/>
              <a:cs typeface="Arial" panose="020B0604020202020204" pitchFamily="34" charset="0"/>
            </a:endParaRPr>
          </a:p>
          <a:p>
            <a:endParaRPr lang="da-DK" dirty="0"/>
          </a:p>
        </p:txBody>
      </p:sp>
    </p:spTree>
    <p:extLst>
      <p:ext uri="{BB962C8B-B14F-4D97-AF65-F5344CB8AC3E}">
        <p14:creationId xmlns:p14="http://schemas.microsoft.com/office/powerpoint/2010/main" val="7775439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AA4717-A1DA-4AB3-F10D-ECE72BFD820F}"/>
              </a:ext>
            </a:extLst>
          </p:cNvPr>
          <p:cNvSpPr>
            <a:spLocks noGrp="1"/>
          </p:cNvSpPr>
          <p:nvPr>
            <p:ph type="title"/>
          </p:nvPr>
        </p:nvSpPr>
        <p:spPr/>
        <p:txBody>
          <a:bodyPr/>
          <a:lstStyle/>
          <a:p>
            <a:r>
              <a:rPr lang="da-DK" b="1" dirty="0"/>
              <a:t>Anbefalet litteratur</a:t>
            </a:r>
          </a:p>
        </p:txBody>
      </p:sp>
      <p:sp>
        <p:nvSpPr>
          <p:cNvPr id="3" name="Pladsholder til indhold 2">
            <a:extLst>
              <a:ext uri="{FF2B5EF4-FFF2-40B4-BE49-F238E27FC236}">
                <a16:creationId xmlns:a16="http://schemas.microsoft.com/office/drawing/2014/main" id="{BA4714C5-F340-5A6E-DBD0-E7F8D3F17F39}"/>
              </a:ext>
            </a:extLst>
          </p:cNvPr>
          <p:cNvSpPr>
            <a:spLocks noGrp="1"/>
          </p:cNvSpPr>
          <p:nvPr>
            <p:ph idx="1"/>
          </p:nvPr>
        </p:nvSpPr>
        <p:spPr/>
        <p:txBody>
          <a:bodyPr>
            <a:normAutofit fontScale="85000" lnSpcReduction="10000"/>
          </a:bodyPr>
          <a:lstStyle/>
          <a:p>
            <a:r>
              <a:rPr lang="da-DK" sz="2000" dirty="0">
                <a:latin typeface="Arial" panose="020B0604020202020204" pitchFamily="34" charset="0"/>
                <a:cs typeface="Arial" panose="020B0604020202020204" pitchFamily="34" charset="0"/>
              </a:rPr>
              <a:t>Valentin Jensen, Henrik (2024). Z-</a:t>
            </a:r>
            <a:r>
              <a:rPr lang="da-DK" sz="2000" i="1" dirty="0">
                <a:latin typeface="Arial" panose="020B0604020202020204" pitchFamily="34" charset="0"/>
                <a:cs typeface="Arial" panose="020B0604020202020204" pitchFamily="34" charset="0"/>
              </a:rPr>
              <a:t>Skrivebogen</a:t>
            </a:r>
            <a:r>
              <a:rPr lang="da-DK" sz="2000" dirty="0">
                <a:latin typeface="Arial" panose="020B0604020202020204" pitchFamily="34" charset="0"/>
                <a:cs typeface="Arial" panose="020B0604020202020204" pitchFamily="34" charset="0"/>
              </a:rPr>
              <a:t>, Hans Reitzels Forlag</a:t>
            </a:r>
          </a:p>
          <a:p>
            <a:r>
              <a:rPr lang="da-DK" sz="2000" dirty="0">
                <a:latin typeface="Arial" panose="020B0604020202020204" pitchFamily="34" charset="0"/>
                <a:cs typeface="Arial" panose="020B0604020202020204" pitchFamily="34" charset="0"/>
              </a:rPr>
              <a:t>Uniavisen (2024) </a:t>
            </a:r>
            <a:r>
              <a:rPr lang="da-DK" sz="2000" i="1" dirty="0">
                <a:latin typeface="Arial" panose="020B0604020202020204" pitchFamily="34" charset="0"/>
                <a:cs typeface="Arial" panose="020B0604020202020204" pitchFamily="34" charset="0"/>
              </a:rPr>
              <a:t>Slip kunstig intelligens løs på universiteterne</a:t>
            </a:r>
          </a:p>
          <a:p>
            <a:r>
              <a:rPr lang="da-DK" sz="2000" i="1" dirty="0">
                <a:latin typeface="Arial" panose="020B0604020202020204" pitchFamily="34" charset="0"/>
                <a:cs typeface="Arial" panose="020B0604020202020204" pitchFamily="34" charset="0"/>
              </a:rPr>
              <a:t>Djøf (2023) Kunstig intelligens på universiteterne. </a:t>
            </a:r>
          </a:p>
          <a:p>
            <a:r>
              <a:rPr lang="da-DK" sz="2000" b="0" i="0" dirty="0">
                <a:effectLst/>
                <a:latin typeface="Arial" panose="020B0604020202020204" pitchFamily="34" charset="0"/>
                <a:cs typeface="Arial" panose="020B0604020202020204" pitchFamily="34" charset="0"/>
              </a:rPr>
              <a:t>Eksamensbekendtgørelsen, BEK nr. 863 af 14/06/2022, Uddannelses- og Forskningsministeriet</a:t>
            </a:r>
          </a:p>
          <a:p>
            <a:r>
              <a:rPr lang="da-DK" sz="2000" b="0" i="0" dirty="0">
                <a:effectLst/>
                <a:latin typeface="Arial" panose="020B0604020202020204" pitchFamily="34" charset="0"/>
                <a:cs typeface="Arial" panose="020B0604020202020204" pitchFamily="34" charset="0"/>
              </a:rPr>
              <a:t>Censorbekendtgørelsen, BEK nr. 920 af 04/07/2024, Uddannelses- og Forskningsministeriet</a:t>
            </a:r>
          </a:p>
          <a:p>
            <a:r>
              <a:rPr lang="da-DK" sz="2000" b="0" i="0" dirty="0">
                <a:effectLst/>
                <a:latin typeface="Arial" panose="020B0604020202020204" pitchFamily="34" charset="0"/>
                <a:cs typeface="Arial" panose="020B0604020202020204" pitchFamily="34" charset="0"/>
              </a:rPr>
              <a:t>Karakterbekendtgørelsen, BEK nr. 1125 af 04/07/2024, Uddannelses- og Forskningsministeriet</a:t>
            </a:r>
          </a:p>
          <a:p>
            <a:r>
              <a:rPr lang="da-DK" sz="2000" dirty="0">
                <a:latin typeface="Arial" panose="020B0604020202020204" pitchFamily="34" charset="0"/>
                <a:cs typeface="Arial" panose="020B0604020202020204" pitchFamily="34" charset="0"/>
                <a:hlinkClick r:id="rId2"/>
              </a:rPr>
              <a:t>C</a:t>
            </a:r>
            <a:r>
              <a:rPr lang="da-DK" sz="2000" b="0" i="0" dirty="0">
                <a:effectLst/>
                <a:latin typeface="Arial" panose="020B0604020202020204" pitchFamily="34" charset="0"/>
                <a:cs typeface="Arial" panose="020B0604020202020204" pitchFamily="34" charset="0"/>
                <a:hlinkClick r:id="rId2"/>
              </a:rPr>
              <a:t>ensorvejledning</a:t>
            </a:r>
            <a:r>
              <a:rPr lang="da-DK" sz="2000" b="0" i="0" dirty="0">
                <a:effectLst/>
                <a:latin typeface="Arial" panose="020B0604020202020204" pitchFamily="34" charset="0"/>
                <a:cs typeface="Arial" panose="020B0604020202020204" pitchFamily="34" charset="0"/>
              </a:rPr>
              <a:t> fra Cphbusiness (hentet den 14.10.2024)</a:t>
            </a:r>
          </a:p>
          <a:p>
            <a:r>
              <a:rPr lang="da-DK" sz="2000" b="0" i="0" dirty="0">
                <a:effectLst/>
                <a:latin typeface="Arial" panose="020B0604020202020204" pitchFamily="34" charset="0"/>
                <a:cs typeface="Arial" panose="020B0604020202020204" pitchFamily="34" charset="0"/>
              </a:rPr>
              <a:t>GAI retningslinjer fra Cphbusiness (16.06.24)</a:t>
            </a:r>
          </a:p>
          <a:p>
            <a:pPr marL="0" indent="0" algn="l">
              <a:buNone/>
            </a:pPr>
            <a:endParaRPr lang="da-DK" b="0" i="0" dirty="0">
              <a:solidFill>
                <a:srgbClr val="212529"/>
              </a:solidFill>
              <a:effectLst/>
              <a:latin typeface="-apple-system"/>
            </a:endParaRPr>
          </a:p>
          <a:p>
            <a:pPr marL="0" indent="0" algn="l">
              <a:buNone/>
            </a:pPr>
            <a:endParaRPr lang="da-DK" b="0" i="0" dirty="0">
              <a:effectLst/>
              <a:latin typeface="-apple-system"/>
            </a:endParaRPr>
          </a:p>
          <a:p>
            <a:endParaRPr lang="da-DK" i="1" dirty="0"/>
          </a:p>
        </p:txBody>
      </p:sp>
      <p:pic>
        <p:nvPicPr>
          <p:cNvPr id="5" name="Billede 4">
            <a:extLst>
              <a:ext uri="{FF2B5EF4-FFF2-40B4-BE49-F238E27FC236}">
                <a16:creationId xmlns:a16="http://schemas.microsoft.com/office/drawing/2014/main" id="{52C3BD64-A348-1457-E526-5089D580FF95}"/>
              </a:ext>
            </a:extLst>
          </p:cNvPr>
          <p:cNvPicPr>
            <a:picLocks noChangeAspect="1"/>
          </p:cNvPicPr>
          <p:nvPr/>
        </p:nvPicPr>
        <p:blipFill>
          <a:blip r:embed="rId3"/>
          <a:stretch>
            <a:fillRect/>
          </a:stretch>
        </p:blipFill>
        <p:spPr>
          <a:xfrm>
            <a:off x="8128001" y="943266"/>
            <a:ext cx="2432414" cy="2432414"/>
          </a:xfrm>
          <a:prstGeom prst="rect">
            <a:avLst/>
          </a:prstGeom>
        </p:spPr>
      </p:pic>
    </p:spTree>
    <p:extLst>
      <p:ext uri="{BB962C8B-B14F-4D97-AF65-F5344CB8AC3E}">
        <p14:creationId xmlns:p14="http://schemas.microsoft.com/office/powerpoint/2010/main" val="22353171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7E0B29-9F02-0D5E-D0E2-5195008E890C}"/>
              </a:ext>
            </a:extLst>
          </p:cNvPr>
          <p:cNvSpPr>
            <a:spLocks noGrp="1"/>
          </p:cNvSpPr>
          <p:nvPr>
            <p:ph type="title"/>
          </p:nvPr>
        </p:nvSpPr>
        <p:spPr/>
        <p:txBody>
          <a:bodyPr/>
          <a:lstStyle/>
          <a:p>
            <a:r>
              <a:rPr lang="da-DK" b="1" dirty="0" err="1"/>
              <a:t>Turing</a:t>
            </a:r>
            <a:r>
              <a:rPr lang="da-DK" b="1" dirty="0"/>
              <a:t>-testen…</a:t>
            </a:r>
          </a:p>
        </p:txBody>
      </p:sp>
      <p:sp>
        <p:nvSpPr>
          <p:cNvPr id="3" name="Pladsholder til indhold 2">
            <a:extLst>
              <a:ext uri="{FF2B5EF4-FFF2-40B4-BE49-F238E27FC236}">
                <a16:creationId xmlns:a16="http://schemas.microsoft.com/office/drawing/2014/main" id="{0F5DC929-CC92-7274-1B76-0B3F85E11ABE}"/>
              </a:ext>
            </a:extLst>
          </p:cNvPr>
          <p:cNvSpPr>
            <a:spLocks noGrp="1"/>
          </p:cNvSpPr>
          <p:nvPr>
            <p:ph idx="1"/>
          </p:nvPr>
        </p:nvSpPr>
        <p:spPr>
          <a:xfrm>
            <a:off x="1141412" y="2097088"/>
            <a:ext cx="9744301" cy="3541714"/>
          </a:xfrm>
        </p:spPr>
        <p:txBody>
          <a:bodyPr>
            <a:normAutofit/>
          </a:bodyPr>
          <a:lstStyle/>
          <a:p>
            <a:pPr marL="0" indent="0">
              <a:buNone/>
            </a:pPr>
            <a:r>
              <a:rPr lang="da-DK" sz="2200" b="0" i="0" dirty="0">
                <a:effectLst/>
              </a:rPr>
              <a:t>AI er oprindeligt en akademisk disciplin. </a:t>
            </a:r>
          </a:p>
          <a:p>
            <a:pPr marL="0" indent="0">
              <a:buNone/>
            </a:pPr>
            <a:r>
              <a:rPr lang="da-DK" sz="2200" b="0" i="0" dirty="0">
                <a:effectLst/>
              </a:rPr>
              <a:t>Alan </a:t>
            </a:r>
            <a:r>
              <a:rPr lang="da-DK" sz="2200" b="0" i="0" dirty="0" err="1">
                <a:effectLst/>
              </a:rPr>
              <a:t>Turing</a:t>
            </a:r>
            <a:r>
              <a:rPr lang="da-DK" sz="2200" b="0" i="0" dirty="0">
                <a:effectLst/>
              </a:rPr>
              <a:t> (1912-1954) var en central skikkelse, der introducerede </a:t>
            </a:r>
            <a:r>
              <a:rPr lang="da-DK" sz="2200" b="0" i="0" dirty="0" err="1">
                <a:effectLst/>
              </a:rPr>
              <a:t>Turing</a:t>
            </a:r>
            <a:r>
              <a:rPr lang="da-DK" sz="2200" b="0" i="0" dirty="0">
                <a:effectLst/>
              </a:rPr>
              <a:t>-testen, jf. filmen ”The imitation game” fra 2014, en test, som vurderer, om en maskine kan udvise intelligent opførsel, som ikke kan skelnes fra et menneske.</a:t>
            </a:r>
          </a:p>
          <a:p>
            <a:pPr marL="0" indent="0">
              <a:buNone/>
            </a:pPr>
            <a:r>
              <a:rPr lang="da-DK" sz="2200" dirty="0"/>
              <a:t>I 1996 vandt den IBM udviklede computer ‘Deep Blue’ over verdensmesteren i skat, Gerry Kasparov.</a:t>
            </a:r>
          </a:p>
        </p:txBody>
      </p:sp>
    </p:spTree>
    <p:extLst>
      <p:ext uri="{BB962C8B-B14F-4D97-AF65-F5344CB8AC3E}">
        <p14:creationId xmlns:p14="http://schemas.microsoft.com/office/powerpoint/2010/main" val="27656359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BAA351-9B78-AF26-64BB-E29D460FAEF3}"/>
              </a:ext>
            </a:extLst>
          </p:cNvPr>
          <p:cNvSpPr>
            <a:spLocks noGrp="1"/>
          </p:cNvSpPr>
          <p:nvPr>
            <p:ph type="title"/>
          </p:nvPr>
        </p:nvSpPr>
        <p:spPr>
          <a:xfrm>
            <a:off x="1144589" y="323877"/>
            <a:ext cx="9905998" cy="1478570"/>
          </a:xfrm>
        </p:spPr>
        <p:txBody>
          <a:bodyPr>
            <a:noAutofit/>
          </a:bodyPr>
          <a:lstStyle/>
          <a:p>
            <a:r>
              <a:rPr lang="da-DK" sz="5400" b="1" i="0" dirty="0">
                <a:solidFill>
                  <a:srgbClr val="FFFF00"/>
                </a:solidFill>
                <a:effectLst/>
              </a:rPr>
              <a:t>1. </a:t>
            </a:r>
            <a:r>
              <a:rPr lang="da-DK" sz="5400" b="1" i="0" dirty="0">
                <a:effectLst/>
              </a:rPr>
              <a:t>AI kontra andre hjælpemidler </a:t>
            </a:r>
            <a:br>
              <a:rPr lang="da-DK" sz="5400" b="1" i="0" dirty="0">
                <a:effectLst/>
              </a:rPr>
            </a:br>
            <a:r>
              <a:rPr lang="da-DK" sz="2400" b="1" i="0" dirty="0">
                <a:effectLst/>
              </a:rPr>
              <a:t>Ulla Skram</a:t>
            </a:r>
            <a:endParaRPr lang="da-DK" sz="5400" b="1" dirty="0"/>
          </a:p>
        </p:txBody>
      </p:sp>
      <p:sp>
        <p:nvSpPr>
          <p:cNvPr id="3" name="Pladsholder til indhold 2">
            <a:extLst>
              <a:ext uri="{FF2B5EF4-FFF2-40B4-BE49-F238E27FC236}">
                <a16:creationId xmlns:a16="http://schemas.microsoft.com/office/drawing/2014/main" id="{5ABB411C-4D1E-983B-C41C-60430D13FC2F}"/>
              </a:ext>
            </a:extLst>
          </p:cNvPr>
          <p:cNvSpPr>
            <a:spLocks noGrp="1"/>
          </p:cNvSpPr>
          <p:nvPr>
            <p:ph idx="1"/>
          </p:nvPr>
        </p:nvSpPr>
        <p:spPr>
          <a:xfrm>
            <a:off x="1238689" y="1880268"/>
            <a:ext cx="9513977" cy="3781230"/>
          </a:xfrm>
        </p:spPr>
        <p:txBody>
          <a:bodyPr>
            <a:normAutofit fontScale="40000" lnSpcReduction="20000"/>
          </a:bodyPr>
          <a:lstStyle/>
          <a:p>
            <a:pPr marL="0" indent="0" algn="l">
              <a:buNone/>
            </a:pPr>
            <a:br>
              <a:rPr lang="da-DK" sz="5500" b="0" i="0" dirty="0">
                <a:effectLst/>
                <a:latin typeface="Arial" panose="020B0604020202020204" pitchFamily="34" charset="0"/>
              </a:rPr>
            </a:br>
            <a:r>
              <a:rPr lang="da-DK" sz="5500" b="0" i="0" dirty="0">
                <a:effectLst/>
              </a:rPr>
              <a:t>Traditionelle hjælpemidler som bøger og noter kræver, at de studerende selv bearbejder informationen og anvender den aktivt i deres besvarelser. </a:t>
            </a:r>
            <a:r>
              <a:rPr lang="da-DK" sz="5500" b="0" i="0" dirty="0" err="1">
                <a:effectLst/>
              </a:rPr>
              <a:t>ChatGPT</a:t>
            </a:r>
            <a:r>
              <a:rPr lang="da-DK" sz="5500" b="0" i="0" dirty="0">
                <a:effectLst/>
              </a:rPr>
              <a:t> kan derimod hjælpe med at generere færdige tekststykker, løse opgaver eller tilbyde løsninger, hvilket reducerer behovet for, at studerende selv tænker sig frem til svarene.</a:t>
            </a:r>
          </a:p>
          <a:p>
            <a:pPr marL="0" indent="0" algn="l">
              <a:buNone/>
            </a:pPr>
            <a:endParaRPr lang="da-DK" sz="5500" b="0" i="0" dirty="0">
              <a:effectLst/>
            </a:endParaRPr>
          </a:p>
          <a:p>
            <a:pPr marL="0" indent="0" algn="l">
              <a:buNone/>
            </a:pPr>
            <a:r>
              <a:rPr lang="da-DK" sz="5500" b="0" i="0" dirty="0">
                <a:effectLst/>
              </a:rPr>
              <a:t>Hvor en lommeregner hjælper med matematiske beregninger, kan AI også foreslå strategier, lave analyser eller skabe kreative løsninger, der går ud over bare at beregne eller huske.</a:t>
            </a:r>
          </a:p>
          <a:p>
            <a:endParaRPr lang="da-DK" dirty="0"/>
          </a:p>
        </p:txBody>
      </p:sp>
    </p:spTree>
    <p:extLst>
      <p:ext uri="{BB962C8B-B14F-4D97-AF65-F5344CB8AC3E}">
        <p14:creationId xmlns:p14="http://schemas.microsoft.com/office/powerpoint/2010/main" val="26942058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4772B1-66CD-A6FF-652B-7A804659579D}"/>
              </a:ext>
            </a:extLst>
          </p:cNvPr>
          <p:cNvSpPr>
            <a:spLocks noGrp="1"/>
          </p:cNvSpPr>
          <p:nvPr>
            <p:ph type="title"/>
          </p:nvPr>
        </p:nvSpPr>
        <p:spPr/>
        <p:txBody>
          <a:bodyPr/>
          <a:lstStyle/>
          <a:p>
            <a:r>
              <a:rPr lang="da-DK" sz="3600" b="1" i="0" dirty="0">
                <a:effectLst/>
              </a:rPr>
              <a:t>Ubegrænset adgang til viden</a:t>
            </a:r>
            <a:br>
              <a:rPr lang="da-DK" sz="3600" b="0" i="0" dirty="0">
                <a:effectLst/>
                <a:latin typeface="Arial" panose="020B0604020202020204" pitchFamily="34" charset="0"/>
              </a:rPr>
            </a:br>
            <a:endParaRPr lang="da-DK" dirty="0"/>
          </a:p>
        </p:txBody>
      </p:sp>
      <p:sp>
        <p:nvSpPr>
          <p:cNvPr id="3" name="Pladsholder til indhold 2">
            <a:extLst>
              <a:ext uri="{FF2B5EF4-FFF2-40B4-BE49-F238E27FC236}">
                <a16:creationId xmlns:a16="http://schemas.microsoft.com/office/drawing/2014/main" id="{4F00992F-7B51-089B-3262-63AB5592758E}"/>
              </a:ext>
            </a:extLst>
          </p:cNvPr>
          <p:cNvSpPr>
            <a:spLocks noGrp="1"/>
          </p:cNvSpPr>
          <p:nvPr>
            <p:ph idx="1"/>
          </p:nvPr>
        </p:nvSpPr>
        <p:spPr/>
        <p:txBody>
          <a:bodyPr>
            <a:normAutofit/>
          </a:bodyPr>
          <a:lstStyle/>
          <a:p>
            <a:pPr marL="0" indent="0" algn="l">
              <a:buNone/>
            </a:pPr>
            <a:r>
              <a:rPr lang="da-DK" sz="2200" b="0" i="0" dirty="0">
                <a:effectLst/>
              </a:rPr>
              <a:t>AI som </a:t>
            </a:r>
            <a:r>
              <a:rPr lang="da-DK" sz="2200" b="0" i="0" dirty="0" err="1">
                <a:effectLst/>
              </a:rPr>
              <a:t>ChatGPT</a:t>
            </a:r>
            <a:r>
              <a:rPr lang="da-DK" sz="2200" b="0" i="0" dirty="0">
                <a:effectLst/>
              </a:rPr>
              <a:t> trækker på store mængder information, hvilket kan give studerende adgang til langt mere viden end en enkelt bog eller et sæt noter ville kunne levere. Det betyder, at AI kan give brede og dybdegående svar, som kan være svære at finde hurtigt i traditionelle hjælpemidler.</a:t>
            </a:r>
          </a:p>
          <a:p>
            <a:pPr marL="0" indent="0" algn="l">
              <a:buNone/>
            </a:pPr>
            <a:r>
              <a:rPr lang="da-DK" sz="2200" b="0" i="0" dirty="0">
                <a:effectLst/>
              </a:rPr>
              <a:t>Dette kan være både en fordel, men også en fare, da studerende kan blive fristet til at bruge AI som en genvej frem for at engagere sig dybt med materialet.</a:t>
            </a:r>
          </a:p>
          <a:p>
            <a:endParaRPr lang="da-DK" dirty="0"/>
          </a:p>
        </p:txBody>
      </p:sp>
    </p:spTree>
    <p:extLst>
      <p:ext uri="{BB962C8B-B14F-4D97-AF65-F5344CB8AC3E}">
        <p14:creationId xmlns:p14="http://schemas.microsoft.com/office/powerpoint/2010/main" val="33185418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01FD9B-505B-DE2C-29F7-1E299BC29439}"/>
              </a:ext>
            </a:extLst>
          </p:cNvPr>
          <p:cNvSpPr>
            <a:spLocks noGrp="1"/>
          </p:cNvSpPr>
          <p:nvPr>
            <p:ph type="title"/>
          </p:nvPr>
        </p:nvSpPr>
        <p:spPr/>
        <p:txBody>
          <a:bodyPr/>
          <a:lstStyle/>
          <a:p>
            <a:r>
              <a:rPr lang="da-DK" sz="3600" b="1" i="0" dirty="0">
                <a:effectLst/>
              </a:rPr>
              <a:t>Dynamisk og interaktivt…</a:t>
            </a:r>
            <a:br>
              <a:rPr lang="da-DK" sz="3600" b="0" i="0" dirty="0">
                <a:effectLst/>
                <a:latin typeface="Arial" panose="020B0604020202020204" pitchFamily="34" charset="0"/>
              </a:rPr>
            </a:br>
            <a:endParaRPr lang="da-DK" dirty="0"/>
          </a:p>
        </p:txBody>
      </p:sp>
      <p:sp>
        <p:nvSpPr>
          <p:cNvPr id="3" name="Pladsholder til indhold 2">
            <a:extLst>
              <a:ext uri="{FF2B5EF4-FFF2-40B4-BE49-F238E27FC236}">
                <a16:creationId xmlns:a16="http://schemas.microsoft.com/office/drawing/2014/main" id="{2FB3BED3-BDF4-A836-0641-5B435D10FA38}"/>
              </a:ext>
            </a:extLst>
          </p:cNvPr>
          <p:cNvSpPr>
            <a:spLocks noGrp="1"/>
          </p:cNvSpPr>
          <p:nvPr>
            <p:ph idx="1"/>
          </p:nvPr>
        </p:nvSpPr>
        <p:spPr>
          <a:xfrm>
            <a:off x="1141413" y="1966865"/>
            <a:ext cx="9905999" cy="3541714"/>
          </a:xfrm>
        </p:spPr>
        <p:txBody>
          <a:bodyPr>
            <a:normAutofit lnSpcReduction="10000"/>
          </a:bodyPr>
          <a:lstStyle/>
          <a:p>
            <a:pPr marL="0" indent="0" algn="l">
              <a:buNone/>
            </a:pPr>
            <a:r>
              <a:rPr lang="da-DK" sz="2200" b="0" i="0" dirty="0">
                <a:effectLst/>
              </a:rPr>
              <a:t>Modsat statiske hjælpemidler (som bøger), er AI dynamisk og kan justere sine svar ud fra konteksten af en samtale eller opgave. Det betyder, at </a:t>
            </a:r>
            <a:r>
              <a:rPr lang="da-DK" sz="2200" b="0" i="0" dirty="0" err="1">
                <a:effectLst/>
              </a:rPr>
              <a:t>ChatGPT</a:t>
            </a:r>
            <a:r>
              <a:rPr lang="da-DK" sz="2200" b="0" i="0" dirty="0">
                <a:effectLst/>
              </a:rPr>
              <a:t> kan tilpasse sine svar til specifikke spørgsmål eller give flere perspektiver på et problem, hvilket traditionelle kilder ikke kan.</a:t>
            </a:r>
          </a:p>
          <a:p>
            <a:pPr marL="0" indent="0" algn="l">
              <a:buNone/>
            </a:pPr>
            <a:br>
              <a:rPr lang="da-DK" sz="2200" b="0" i="0" dirty="0">
                <a:effectLst/>
              </a:rPr>
            </a:br>
            <a:r>
              <a:rPr lang="da-DK" sz="2200" b="0" i="0" dirty="0">
                <a:effectLst/>
              </a:rPr>
              <a:t>De studerende kan interagere med </a:t>
            </a:r>
            <a:r>
              <a:rPr lang="da-DK" sz="2200" b="0" i="0" dirty="0" err="1">
                <a:effectLst/>
              </a:rPr>
              <a:t>AI’en</a:t>
            </a:r>
            <a:r>
              <a:rPr lang="da-DK" sz="2200" b="0" i="0" dirty="0">
                <a:effectLst/>
              </a:rPr>
              <a:t> på en måde, som ikke er mulig med almindelige opslagsværker, da </a:t>
            </a:r>
            <a:r>
              <a:rPr lang="da-DK" sz="2200" b="0" i="0" dirty="0" err="1">
                <a:effectLst/>
              </a:rPr>
              <a:t>AI’en</a:t>
            </a:r>
            <a:r>
              <a:rPr lang="da-DK" sz="2200" b="0" i="0" dirty="0">
                <a:effectLst/>
              </a:rPr>
              <a:t> kan uddybe forklaringer, ‘reflektere’</a:t>
            </a:r>
            <a:r>
              <a:rPr lang="da-DK" sz="2200" dirty="0"/>
              <a:t> over modargumenter</a:t>
            </a:r>
            <a:r>
              <a:rPr lang="da-DK" sz="2200" b="0" i="0" dirty="0">
                <a:effectLst/>
              </a:rPr>
              <a:t>, og tilbyde alternative synspunkter eller besvare opfølgende spørgsmål.</a:t>
            </a:r>
          </a:p>
          <a:p>
            <a:endParaRPr lang="da-DK" dirty="0"/>
          </a:p>
        </p:txBody>
      </p:sp>
    </p:spTree>
    <p:extLst>
      <p:ext uri="{BB962C8B-B14F-4D97-AF65-F5344CB8AC3E}">
        <p14:creationId xmlns:p14="http://schemas.microsoft.com/office/powerpoint/2010/main" val="39794982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189A29-4DDD-6594-14F7-3C73EEDE67E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8229B5D-6EDB-3C4A-68BF-0AADF44DE93D}"/>
              </a:ext>
            </a:extLst>
          </p:cNvPr>
          <p:cNvSpPr>
            <a:spLocks noGrp="1"/>
          </p:cNvSpPr>
          <p:nvPr>
            <p:ph type="ctrTitle"/>
          </p:nvPr>
        </p:nvSpPr>
        <p:spPr>
          <a:xfrm>
            <a:off x="2018852" y="1559527"/>
            <a:ext cx="9144000" cy="2345499"/>
          </a:xfrm>
        </p:spPr>
        <p:txBody>
          <a:bodyPr>
            <a:normAutofit/>
          </a:bodyPr>
          <a:lstStyle/>
          <a:p>
            <a:r>
              <a:rPr lang="da-DK" sz="5400" b="1" dirty="0">
                <a:solidFill>
                  <a:srgbClr val="FFFF00"/>
                </a:solidFill>
              </a:rPr>
              <a:t>2.</a:t>
            </a:r>
            <a:r>
              <a:rPr lang="da-DK" sz="5400" b="1" dirty="0"/>
              <a:t> </a:t>
            </a:r>
            <a:r>
              <a:rPr lang="da-DK" sz="5400" b="1" dirty="0">
                <a:cs typeface="Arial" panose="020B0604020202020204" pitchFamily="34" charset="0"/>
              </a:rPr>
              <a:t>Regler og retningslinjer for brugen af </a:t>
            </a:r>
            <a:r>
              <a:rPr lang="da-DK" sz="5400" b="1" dirty="0" err="1">
                <a:cs typeface="Arial" panose="020B0604020202020204" pitchFamily="34" charset="0"/>
              </a:rPr>
              <a:t>ChatGPT</a:t>
            </a:r>
            <a:r>
              <a:rPr lang="da-DK" sz="5400" b="1" dirty="0">
                <a:cs typeface="Arial" panose="020B0604020202020204" pitchFamily="34" charset="0"/>
              </a:rPr>
              <a:t>/AI</a:t>
            </a:r>
            <a:endParaRPr lang="da-DK" sz="5400" b="1" dirty="0"/>
          </a:p>
        </p:txBody>
      </p:sp>
      <p:sp>
        <p:nvSpPr>
          <p:cNvPr id="3" name="Tekstfelt 2">
            <a:extLst>
              <a:ext uri="{FF2B5EF4-FFF2-40B4-BE49-F238E27FC236}">
                <a16:creationId xmlns:a16="http://schemas.microsoft.com/office/drawing/2014/main" id="{1767D8DC-4695-8F62-6AB3-596E77D7EBC3}"/>
              </a:ext>
            </a:extLst>
          </p:cNvPr>
          <p:cNvSpPr txBox="1"/>
          <p:nvPr/>
        </p:nvSpPr>
        <p:spPr>
          <a:xfrm>
            <a:off x="2140772" y="3905026"/>
            <a:ext cx="5809129" cy="461665"/>
          </a:xfrm>
          <a:prstGeom prst="rect">
            <a:avLst/>
          </a:prstGeom>
          <a:noFill/>
        </p:spPr>
        <p:txBody>
          <a:bodyPr wrap="square" rtlCol="0">
            <a:spAutoFit/>
          </a:bodyPr>
          <a:lstStyle/>
          <a:p>
            <a:r>
              <a:rPr lang="en-US" sz="2400" b="1" dirty="0"/>
              <a:t>JUST KJÆRGÅRD PEDERSEN</a:t>
            </a:r>
            <a:endParaRPr lang="da-DK" sz="2400" dirty="0"/>
          </a:p>
        </p:txBody>
      </p:sp>
    </p:spTree>
    <p:extLst>
      <p:ext uri="{BB962C8B-B14F-4D97-AF65-F5344CB8AC3E}">
        <p14:creationId xmlns:p14="http://schemas.microsoft.com/office/powerpoint/2010/main" val="40124693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06CD72-2F05-D5BB-064A-5586CB83FD49}"/>
              </a:ext>
            </a:extLst>
          </p:cNvPr>
          <p:cNvSpPr>
            <a:spLocks noGrp="1"/>
          </p:cNvSpPr>
          <p:nvPr>
            <p:ph type="title"/>
          </p:nvPr>
        </p:nvSpPr>
        <p:spPr/>
        <p:txBody>
          <a:bodyPr/>
          <a:lstStyle/>
          <a:p>
            <a:r>
              <a:rPr lang="da-DK" b="1" dirty="0"/>
              <a:t>Den enkelte institution sætter rammerne</a:t>
            </a:r>
          </a:p>
        </p:txBody>
      </p:sp>
      <p:sp>
        <p:nvSpPr>
          <p:cNvPr id="3" name="Pladsholder til indhold 2">
            <a:extLst>
              <a:ext uri="{FF2B5EF4-FFF2-40B4-BE49-F238E27FC236}">
                <a16:creationId xmlns:a16="http://schemas.microsoft.com/office/drawing/2014/main" id="{1BF9AE89-5EC0-FB8B-F312-3F6DCD7DABC6}"/>
              </a:ext>
            </a:extLst>
          </p:cNvPr>
          <p:cNvSpPr>
            <a:spLocks noGrp="1"/>
          </p:cNvSpPr>
          <p:nvPr>
            <p:ph idx="1"/>
          </p:nvPr>
        </p:nvSpPr>
        <p:spPr/>
        <p:txBody>
          <a:bodyPr/>
          <a:lstStyle/>
          <a:p>
            <a:r>
              <a:rPr lang="da-DK" dirty="0" err="1"/>
              <a:t>Jf</a:t>
            </a:r>
            <a:r>
              <a:rPr lang="da-DK" dirty="0"/>
              <a:t> eksamensbekendtgørelsen § 33 kan den enkelte uddannelse fastsætte hvilke hjælpemidler, der anvendes til hver enkelt eksamen i studieordningen.</a:t>
            </a:r>
          </a:p>
          <a:p>
            <a:r>
              <a:rPr lang="da-DK" dirty="0"/>
              <a:t>Typisk henviser en studieordning for en uddannelse videre til eksamensreglementet eller lignende for uddannelsesinstitutionen.</a:t>
            </a:r>
          </a:p>
          <a:p>
            <a:r>
              <a:rPr lang="da-DK" dirty="0"/>
              <a:t>Mange </a:t>
            </a:r>
            <a:r>
              <a:rPr lang="da-DK" dirty="0" err="1"/>
              <a:t>erhvervsakademier</a:t>
            </a:r>
            <a:r>
              <a:rPr lang="da-DK" dirty="0"/>
              <a:t>, som f.eks. Cphbusiness, har yderligere valgt at supplere ovennævnte med en specifik vejledning omkring generativ AI.</a:t>
            </a:r>
          </a:p>
        </p:txBody>
      </p:sp>
    </p:spTree>
    <p:extLst>
      <p:ext uri="{BB962C8B-B14F-4D97-AF65-F5344CB8AC3E}">
        <p14:creationId xmlns:p14="http://schemas.microsoft.com/office/powerpoint/2010/main" val="415674877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Kredsløb">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7E283AB35BD9A443B26D660050BC36DE" ma:contentTypeVersion="14" ma:contentTypeDescription="Opret et nyt dokument." ma:contentTypeScope="" ma:versionID="df38b0422ad093cf417e8501430ec266">
  <xsd:schema xmlns:xsd="http://www.w3.org/2001/XMLSchema" xmlns:xs="http://www.w3.org/2001/XMLSchema" xmlns:p="http://schemas.microsoft.com/office/2006/metadata/properties" xmlns:ns3="cc6a030d-26d1-4c95-b6df-75fcbae05296" xmlns:ns4="1bccdf21-23c2-45c5-a72e-3b77ca78cbae" targetNamespace="http://schemas.microsoft.com/office/2006/metadata/properties" ma:root="true" ma:fieldsID="4ecdd08343d1576f578d4e27f3713999" ns3:_="" ns4:_="">
    <xsd:import namespace="cc6a030d-26d1-4c95-b6df-75fcbae05296"/>
    <xsd:import namespace="1bccdf21-23c2-45c5-a72e-3b77ca78cbae"/>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SearchProperties" minOccurs="0"/>
                <xsd:element ref="ns4:_activity" minOccurs="0"/>
                <xsd:element ref="ns4:MediaServiceObjectDetectorVersions" minOccurs="0"/>
                <xsd:element ref="ns4:MediaServiceDateTaken" minOccurs="0"/>
                <xsd:element ref="ns4:MediaServiceSystemTags" minOccurs="0"/>
                <xsd:element ref="ns4:MediaServiceGenerationTime" minOccurs="0"/>
                <xsd:element ref="ns4:MediaServiceEventHashCode" minOccurs="0"/>
                <xsd:element ref="ns4:MediaLengthInSeconds" minOccurs="0"/>
                <xsd:element ref="ns4: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6a030d-26d1-4c95-b6df-75fcbae05296" elementFormDefault="qualified">
    <xsd:import namespace="http://schemas.microsoft.com/office/2006/documentManagement/types"/>
    <xsd:import namespace="http://schemas.microsoft.com/office/infopath/2007/PartnerControls"/>
    <xsd:element name="SharedWithUsers" ma:index="8"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lt med detaljer" ma:internalName="SharedWithDetails" ma:readOnly="true">
      <xsd:simpleType>
        <xsd:restriction base="dms:Note">
          <xsd:maxLength value="255"/>
        </xsd:restriction>
      </xsd:simpleType>
    </xsd:element>
    <xsd:element name="SharingHintHash" ma:index="10" nillable="true" ma:displayName="Hashværdi for deling"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bccdf21-23c2-45c5-a72e-3b77ca78cbae"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_activity" ma:index="14" nillable="true" ma:displayName="_activity" ma:hidden="true" ma:internalName="_activity">
      <xsd:simpleType>
        <xsd:restriction base="dms:Note"/>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SystemTags" ma:index="17" nillable="true" ma:displayName="MediaServiceSystemTags" ma:hidden="true" ma:internalName="MediaServiceSystemTags" ma:readOnly="true">
      <xsd:simpleType>
        <xsd:restriction base="dms:Note"/>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OCR" ma:index="21"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1bccdf21-23c2-45c5-a72e-3b77ca78cbae" xsi:nil="true"/>
  </documentManagement>
</p:properties>
</file>

<file path=customXml/itemProps1.xml><?xml version="1.0" encoding="utf-8"?>
<ds:datastoreItem xmlns:ds="http://schemas.openxmlformats.org/officeDocument/2006/customXml" ds:itemID="{08A060EC-C565-46F4-A99B-B1175F129354}">
  <ds:schemaRefs>
    <ds:schemaRef ds:uri="http://schemas.microsoft.com/sharepoint/v3/contenttype/forms"/>
  </ds:schemaRefs>
</ds:datastoreItem>
</file>

<file path=customXml/itemProps2.xml><?xml version="1.0" encoding="utf-8"?>
<ds:datastoreItem xmlns:ds="http://schemas.openxmlformats.org/officeDocument/2006/customXml" ds:itemID="{21AFFCB8-7E90-4DA3-A1A4-550F2C76BEB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c6a030d-26d1-4c95-b6df-75fcbae05296"/>
    <ds:schemaRef ds:uri="1bccdf21-23c2-45c5-a72e-3b77ca78cba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28BF736-43E0-447A-9DD7-E5CEF7C71464}">
  <ds:schemaRefs>
    <ds:schemaRef ds:uri="http://purl.org/dc/elements/1.1/"/>
    <ds:schemaRef ds:uri="http://schemas.microsoft.com/office/2006/documentManagement/types"/>
    <ds:schemaRef ds:uri="http://schemas.microsoft.com/office/2006/metadata/properties"/>
    <ds:schemaRef ds:uri="http://purl.org/dc/terms/"/>
    <ds:schemaRef ds:uri="http://purl.org/dc/dcmitype/"/>
    <ds:schemaRef ds:uri="http://schemas.openxmlformats.org/package/2006/metadata/core-properties"/>
    <ds:schemaRef ds:uri="http://schemas.microsoft.com/office/infopath/2007/PartnerControls"/>
    <ds:schemaRef ds:uri="1bccdf21-23c2-45c5-a72e-3b77ca78cbae"/>
    <ds:schemaRef ds:uri="cc6a030d-26d1-4c95-b6df-75fcbae05296"/>
    <ds:schemaRef ds:uri="http://www.w3.org/XML/1998/namespace"/>
  </ds:schemaRefs>
</ds:datastoreItem>
</file>

<file path=docMetadata/LabelInfo.xml><?xml version="1.0" encoding="utf-8"?>
<clbl:labelList xmlns:clbl="http://schemas.microsoft.com/office/2020/mipLabelMetadata">
  <clbl:label id="{1b29427a-4ed3-4f0e-a3ff-ced1342f64ac}" enabled="0" method="" siteId="{1b29427a-4ed3-4f0e-a3ff-ced1342f64ac}" removed="1"/>
  <clbl:label id="{d6338997-214a-4f92-ba75-0397f10a84cc}" enabled="0" method="" siteId="{d6338997-214a-4f92-ba75-0397f10a84cc}" removed="1"/>
</clbl:labelList>
</file>

<file path=docProps/app.xml><?xml version="1.0" encoding="utf-8"?>
<Properties xmlns="http://schemas.openxmlformats.org/officeDocument/2006/extended-properties" xmlns:vt="http://schemas.openxmlformats.org/officeDocument/2006/docPropsVTypes">
  <Template>Kredsløb</Template>
  <TotalTime>2162</TotalTime>
  <Words>2038</Words>
  <Application>Microsoft Office PowerPoint</Application>
  <PresentationFormat>Widescreen</PresentationFormat>
  <Paragraphs>148</Paragraphs>
  <Slides>30</Slides>
  <Notes>1</Notes>
  <HiddenSlides>0</HiddenSlides>
  <MMClips>0</MMClips>
  <ScaleCrop>false</ScaleCrop>
  <HeadingPairs>
    <vt:vector size="6" baseType="variant">
      <vt:variant>
        <vt:lpstr>Benyttede skrifttyper</vt:lpstr>
      </vt:variant>
      <vt:variant>
        <vt:i4>6</vt:i4>
      </vt:variant>
      <vt:variant>
        <vt:lpstr>Tema</vt:lpstr>
      </vt:variant>
      <vt:variant>
        <vt:i4>1</vt:i4>
      </vt:variant>
      <vt:variant>
        <vt:lpstr>Slidetitler</vt:lpstr>
      </vt:variant>
      <vt:variant>
        <vt:i4>30</vt:i4>
      </vt:variant>
    </vt:vector>
  </HeadingPairs>
  <TitlesOfParts>
    <vt:vector size="37" baseType="lpstr">
      <vt:lpstr>-apple-system</vt:lpstr>
      <vt:lpstr>Aptos</vt:lpstr>
      <vt:lpstr>Arial</vt:lpstr>
      <vt:lpstr>Arial Rounded MT Bold</vt:lpstr>
      <vt:lpstr>Times New Roman</vt:lpstr>
      <vt:lpstr>Tw Cen MT</vt:lpstr>
      <vt:lpstr>Kredsløb</vt:lpstr>
      <vt:lpstr>AI og Chatgpt </vt:lpstr>
      <vt:lpstr>Brug af ChatGPT i eksamenssituationer </vt:lpstr>
      <vt:lpstr>Definition af AI &amp; ChatGPT </vt:lpstr>
      <vt:lpstr>Turing-testen…</vt:lpstr>
      <vt:lpstr>1. AI kontra andre hjælpemidler  Ulla Skram</vt:lpstr>
      <vt:lpstr>Ubegrænset adgang til viden </vt:lpstr>
      <vt:lpstr>Dynamisk og interaktivt… </vt:lpstr>
      <vt:lpstr>2. Regler og retningslinjer for brugen af ChatGPT/AI</vt:lpstr>
      <vt:lpstr>Den enkelte institution sætter rammerne</vt:lpstr>
      <vt:lpstr>Uddrag fra GAI-retningslinjer på Cphbusiness til studerende</vt:lpstr>
      <vt:lpstr>Videre Uddrag fra GAI-retningslinjer på Cphbusiness til studerende</vt:lpstr>
      <vt:lpstr>Vejledning for CENSORer fra Cphbusiness</vt:lpstr>
      <vt:lpstr>Opsummering af Cphbusiness retningslinjer</vt:lpstr>
      <vt:lpstr>Retningslinjer</vt:lpstr>
      <vt:lpstr>3. FORNUFTIG BRUG AF AI I EKSAMENSSITUATIONER NIELS HALTENHOFF </vt:lpstr>
      <vt:lpstr>AI – DIN KREATIVE SPARRINGSPARTNER!</vt:lpstr>
      <vt:lpstr>BILLEDER OG GRAFIK</vt:lpstr>
      <vt:lpstr>BILLEDER OG GRAFIK</vt:lpstr>
      <vt:lpstr>SKITSERING</vt:lpstr>
      <vt:lpstr>PERSONAER</vt:lpstr>
      <vt:lpstr>KODNING</vt:lpstr>
      <vt:lpstr>ØVRIGE FORSLAG TIL BRUG AF AI</vt:lpstr>
      <vt:lpstr>4. Sådan Imødegår du snyd ved eksamen HENRIK VALENTIN JENSEN </vt:lpstr>
      <vt:lpstr>Eksamenssnyd   Eksamensbekendtgørelsen, § 34 stk. 2.  </vt:lpstr>
      <vt:lpstr>Eksamenssnyd?  Hvis du har mistanke om eksamenssnyd =&gt;</vt:lpstr>
      <vt:lpstr>Mistanke kan opstå hvis:</vt:lpstr>
      <vt:lpstr>Ingen regel specifikt om ChatGPT og andre AI-sprogmodeller </vt:lpstr>
      <vt:lpstr>Studieordning &amp; læringsmål </vt:lpstr>
      <vt:lpstr>Karakterer</vt:lpstr>
      <vt:lpstr>Anbefalet litteratur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 og Chatgpt</dc:title>
  <dc:creator>Ulla Skram</dc:creator>
  <cp:lastModifiedBy>Sandra Chanie Fragtrup</cp:lastModifiedBy>
  <cp:revision>32</cp:revision>
  <dcterms:created xsi:type="dcterms:W3CDTF">2024-10-03T10:29:41Z</dcterms:created>
  <dcterms:modified xsi:type="dcterms:W3CDTF">2026-05-01T09:26:56Z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0x0101007E283AB35BD9A443B26D660050BC36DE</vt:lpwstr>
  </property>
</Properties>
</file>