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4"/>
  </p:sldMasterIdLst>
  <p:sldIdLst>
    <p:sldId id="256" r:id="rId5"/>
    <p:sldId id="257" r:id="rId6"/>
    <p:sldId id="285" r:id="rId7"/>
    <p:sldId id="286" r:id="rId8"/>
    <p:sldId id="280" r:id="rId9"/>
    <p:sldId id="281" r:id="rId10"/>
    <p:sldId id="287" r:id="rId11"/>
    <p:sldId id="282" r:id="rId12"/>
    <p:sldId id="279" r:id="rId13"/>
    <p:sldId id="277" r:id="rId14"/>
    <p:sldId id="283" r:id="rId15"/>
    <p:sldId id="284" r:id="rId16"/>
    <p:sldId id="275" r:id="rId17"/>
    <p:sldId id="267" r:id="rId18"/>
    <p:sldId id="2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2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01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79642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34249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90316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296810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07968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44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DE615D-2B46-2958-6444-D3BAEC05A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45ADAC7-A858-F56B-3391-ECFFA85BA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5/1/2026</a:t>
            </a:fld>
            <a:endParaRPr lang="en-US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AEE6D6C-CEE9-B9A4-1FF4-29569453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D43A861-1D16-2C20-C9A9-532AD950A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69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88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45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333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1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4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72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4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52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122" y="1009620"/>
            <a:ext cx="10254532" cy="454920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da-DK" b="1" dirty="0">
                <a:solidFill>
                  <a:schemeClr val="tx1"/>
                </a:solidFill>
              </a:rPr>
              <a:t>Censormøde</a:t>
            </a:r>
            <a:br>
              <a:rPr lang="da-DK" b="1" dirty="0">
                <a:solidFill>
                  <a:schemeClr val="tx1"/>
                </a:solidFill>
              </a:rPr>
            </a:br>
            <a:r>
              <a:rPr lang="da-DK" sz="2400" b="1" dirty="0">
                <a:solidFill>
                  <a:schemeClr val="tx1"/>
                </a:solidFill>
              </a:rPr>
              <a:t>6. november 2024</a:t>
            </a:r>
            <a:br>
              <a:rPr lang="da-DK" b="1" dirty="0">
                <a:solidFill>
                  <a:schemeClr val="tx1"/>
                </a:solidFill>
              </a:rPr>
            </a:br>
            <a:br>
              <a:rPr lang="da-DK" b="1" dirty="0">
                <a:solidFill>
                  <a:schemeClr val="tx1"/>
                </a:solidFill>
              </a:rPr>
            </a:br>
            <a:r>
              <a:rPr lang="da-DK" b="1" dirty="0">
                <a:solidFill>
                  <a:schemeClr val="tx1"/>
                </a:solidFill>
              </a:rPr>
              <a:t>Tema: </a:t>
            </a:r>
            <a:br>
              <a:rPr lang="da-DK" b="1" dirty="0">
                <a:solidFill>
                  <a:schemeClr val="tx1"/>
                </a:solidFill>
              </a:rPr>
            </a:br>
            <a:r>
              <a:rPr lang="da-DK" b="1" dirty="0">
                <a:solidFill>
                  <a:schemeClr val="tx1"/>
                </a:solidFill>
              </a:rPr>
              <a:t>Censor- og eksaminatorrapporter</a:t>
            </a: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1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20"/>
    </mc:Choice>
    <mc:Fallback xmlns="">
      <p:transition spd="slow" advTm="43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5246"/>
          </a:xfrm>
        </p:spPr>
        <p:txBody>
          <a:bodyPr/>
          <a:lstStyle/>
          <a:p>
            <a:r>
              <a:rPr lang="da-DK" b="1" dirty="0"/>
              <a:t>Censorrapporten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09966" y="1494846"/>
            <a:ext cx="10074437" cy="5039802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da-DK" sz="3500" dirty="0">
                <a:solidFill>
                  <a:schemeClr val="tx1"/>
                </a:solidFill>
              </a:rPr>
              <a:t> Det er evaluerings- og kvalitetsværktøj</a:t>
            </a:r>
          </a:p>
          <a:p>
            <a:pPr lvl="3"/>
            <a:r>
              <a:rPr lang="da-DK" sz="3500" dirty="0">
                <a:solidFill>
                  <a:schemeClr val="tx1"/>
                </a:solidFill>
              </a:rPr>
              <a:t> Til årsberetningen!</a:t>
            </a:r>
          </a:p>
          <a:p>
            <a:pPr marL="1371600" lvl="3" indent="0">
              <a:buNone/>
            </a:pPr>
            <a:r>
              <a:rPr lang="da-DK" sz="3500" dirty="0">
                <a:solidFill>
                  <a:schemeClr val="tx1"/>
                </a:solidFill>
              </a:rPr>
              <a:t>	Her er censorrapporterne censor-	ledelsernes vigtigste redskab</a:t>
            </a:r>
          </a:p>
          <a:p>
            <a:pPr marL="1371600" lvl="3" indent="0">
              <a:buNone/>
            </a:pPr>
            <a:r>
              <a:rPr lang="da-DK" sz="3500" dirty="0">
                <a:solidFill>
                  <a:schemeClr val="tx1"/>
                </a:solidFill>
              </a:rPr>
              <a:t>	</a:t>
            </a:r>
          </a:p>
          <a:p>
            <a:pPr marL="1371600" lvl="3" indent="0">
              <a:buNone/>
            </a:pPr>
            <a:r>
              <a:rPr lang="da-DK" sz="3500" dirty="0">
                <a:solidFill>
                  <a:schemeClr val="tx1"/>
                </a:solidFill>
              </a:rPr>
              <a:t>Censorledelserne er forpligtet til at udarbejde en årsberetning omkring ”årets gang” / hvilke temaer vi har arbejdet med i løbet af året</a:t>
            </a:r>
          </a:p>
          <a:p>
            <a:pPr marL="1371600" lvl="3" indent="0">
              <a:buNone/>
            </a:pPr>
            <a:endParaRPr lang="da-DK" sz="3500" dirty="0">
              <a:solidFill>
                <a:schemeClr val="tx1"/>
              </a:solidFill>
            </a:endParaRPr>
          </a:p>
          <a:p>
            <a:pPr marL="1371600" lvl="3" indent="0">
              <a:buNone/>
            </a:pPr>
            <a:r>
              <a:rPr lang="da-DK" sz="3500" dirty="0">
                <a:solidFill>
                  <a:schemeClr val="tx1"/>
                </a:solidFill>
              </a:rPr>
              <a:t>Eksempel: arbejdet med diversitet</a:t>
            </a:r>
            <a:endParaRPr lang="da-DK" i="1" dirty="0">
              <a:solidFill>
                <a:schemeClr val="bg1"/>
              </a:solidFill>
            </a:endParaRP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5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17"/>
    </mc:Choice>
    <mc:Fallback xmlns="">
      <p:transition spd="slow" advTm="68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Censorrapporten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09966" y="1718632"/>
            <a:ext cx="10114194" cy="4529768"/>
          </a:xfrm>
        </p:spPr>
        <p:txBody>
          <a:bodyPr>
            <a:normAutofit/>
          </a:bodyPr>
          <a:lstStyle/>
          <a:p>
            <a:r>
              <a:rPr lang="da-DK" sz="3200" dirty="0">
                <a:solidFill>
                  <a:schemeClr val="tx1"/>
                </a:solidFill>
              </a:rPr>
              <a:t>Det er et evaluerings- og kvalitetsværktøj</a:t>
            </a:r>
          </a:p>
          <a:p>
            <a:pPr lvl="2"/>
            <a:r>
              <a:rPr lang="da-DK" sz="3200" dirty="0">
                <a:solidFill>
                  <a:schemeClr val="tx1"/>
                </a:solidFill>
              </a:rPr>
              <a:t> I samarbejdet med uddannelsesinstitutionerne</a:t>
            </a:r>
          </a:p>
          <a:p>
            <a:pPr lvl="4"/>
            <a:r>
              <a:rPr lang="da-DK" sz="3200" dirty="0">
                <a:solidFill>
                  <a:schemeClr val="tx1"/>
                </a:solidFill>
              </a:rPr>
              <a:t> eks. til drøftelse af prøvernes relevans</a:t>
            </a:r>
          </a:p>
          <a:p>
            <a:pPr lvl="4"/>
            <a:r>
              <a:rPr lang="da-DK" sz="3200" dirty="0">
                <a:solidFill>
                  <a:schemeClr val="tx1"/>
                </a:solidFill>
              </a:rPr>
              <a:t> eks. til drøftelse af samarbejdet generelt mellem censorer og institutioner</a:t>
            </a:r>
            <a:endParaRPr lang="da-DK" sz="3200" dirty="0"/>
          </a:p>
          <a:p>
            <a:pPr marL="0" indent="0">
              <a:buNone/>
            </a:pPr>
            <a:r>
              <a:rPr lang="da-DK" sz="3200" i="1" dirty="0">
                <a:solidFill>
                  <a:schemeClr val="bg1"/>
                </a:solidFill>
              </a:rPr>
              <a:t>Hvis I vil klage over et eksamensforløb skal i skrive direkte til censorformandsskabet 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86"/>
    </mc:Choice>
    <mc:Fallback xmlns="">
      <p:transition spd="slow" advTm="75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Censorrapporten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09967" y="1718632"/>
            <a:ext cx="8746570" cy="4529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b="1" dirty="0">
                <a:solidFill>
                  <a:schemeClr val="bg1"/>
                </a:solidFill>
              </a:rPr>
              <a:t>eksamen skal censor udfylde en censorrapport</a:t>
            </a:r>
            <a:endParaRPr lang="da-DK" sz="2000" dirty="0"/>
          </a:p>
          <a:p>
            <a:pPr lvl="1"/>
            <a:r>
              <a:rPr lang="da-DK" sz="3000" dirty="0">
                <a:solidFill>
                  <a:schemeClr val="tx1"/>
                </a:solidFill>
              </a:rPr>
              <a:t> </a:t>
            </a:r>
            <a:r>
              <a:rPr lang="da-DK" sz="3200" dirty="0">
                <a:solidFill>
                  <a:schemeClr val="tx1"/>
                </a:solidFill>
              </a:rPr>
              <a:t>Rapporten kan også bruges som dokumentation i en eventuel klagesag!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i="1" dirty="0">
                <a:solidFill>
                  <a:schemeClr val="bg1"/>
                </a:solidFill>
              </a:rPr>
              <a:t>Hvis I vil klage </a:t>
            </a:r>
            <a:r>
              <a:rPr lang="da-DK" i="1" dirty="0">
                <a:solidFill>
                  <a:schemeClr val="bg1"/>
                </a:solidFill>
              </a:rPr>
              <a:t>over et eksamensforløb skal i skrive direkte til censorformandsskabet 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2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37"/>
    </mc:Choice>
    <mc:Fallback xmlns="">
      <p:transition spd="slow" advTm="46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0904"/>
          </a:xfrm>
        </p:spPr>
        <p:txBody>
          <a:bodyPr/>
          <a:lstStyle/>
          <a:p>
            <a:r>
              <a:rPr lang="da-DK" b="1" dirty="0"/>
              <a:t>Censorrapporten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09966" y="1718632"/>
            <a:ext cx="9739887" cy="43641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a-DK" sz="2000" b="1" dirty="0">
                <a:solidFill>
                  <a:schemeClr val="bg1"/>
                </a:solidFill>
              </a:rPr>
              <a:t>eksamen skal censor udfylde en censorrapport</a:t>
            </a:r>
            <a:endParaRPr lang="da-DK" sz="2000" dirty="0"/>
          </a:p>
          <a:p>
            <a:pPr lvl="1"/>
            <a:r>
              <a:rPr lang="da-DK" sz="3200" dirty="0">
                <a:solidFill>
                  <a:schemeClr val="tx1"/>
                </a:solidFill>
              </a:rPr>
              <a:t> </a:t>
            </a:r>
            <a:r>
              <a:rPr lang="da-DK" sz="3500" dirty="0">
                <a:solidFill>
                  <a:schemeClr val="tx1"/>
                </a:solidFill>
              </a:rPr>
              <a:t>Det er vigtigt, at I skriver kommentarer, hvis I har nogen!</a:t>
            </a:r>
          </a:p>
          <a:p>
            <a:pPr lvl="1"/>
            <a:endParaRPr lang="da-DK" sz="3500" dirty="0">
              <a:solidFill>
                <a:schemeClr val="tx1"/>
              </a:solidFill>
            </a:endParaRPr>
          </a:p>
          <a:p>
            <a:pPr lvl="1"/>
            <a:r>
              <a:rPr lang="da-DK" sz="3500" dirty="0">
                <a:solidFill>
                  <a:schemeClr val="tx1"/>
                </a:solidFill>
              </a:rPr>
              <a:t> Her har I også mulighed for at komme med forbedringsforslag til eksempelvis eksamenspraksis, samarbejdet med institutionerne og til det faglige indhold af undervisningen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i="1" dirty="0">
                <a:solidFill>
                  <a:schemeClr val="bg1"/>
                </a:solidFill>
              </a:rPr>
              <a:t>Hvis I vil klage </a:t>
            </a:r>
            <a:r>
              <a:rPr lang="da-DK" i="1" dirty="0">
                <a:solidFill>
                  <a:schemeClr val="bg1"/>
                </a:solidFill>
              </a:rPr>
              <a:t>over et eksamensforløb skal i skrive direkte til censorformandsskabet 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20"/>
    </mc:Choice>
    <mc:Fallback xmlns="">
      <p:transition spd="slow" advTm="63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20417"/>
          </a:xfrm>
        </p:spPr>
        <p:txBody>
          <a:bodyPr/>
          <a:lstStyle/>
          <a:p>
            <a:r>
              <a:rPr lang="da-DK" b="1" dirty="0"/>
              <a:t>Censorrapporten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09967" y="1718632"/>
            <a:ext cx="8964035" cy="4529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b="1" dirty="0">
                <a:solidFill>
                  <a:schemeClr val="bg1"/>
                </a:solidFill>
              </a:rPr>
              <a:t>eksamen skal censor udfylde en censorrapport</a:t>
            </a:r>
            <a:endParaRPr lang="da-DK" sz="2000" dirty="0"/>
          </a:p>
          <a:p>
            <a:pPr lvl="1"/>
            <a:r>
              <a:rPr lang="da-DK" sz="3200" dirty="0">
                <a:solidFill>
                  <a:schemeClr val="tx1"/>
                </a:solidFill>
              </a:rPr>
              <a:t> HUSK – det er </a:t>
            </a:r>
            <a:r>
              <a:rPr lang="da-DK" sz="3200" i="1" u="sng" dirty="0">
                <a:solidFill>
                  <a:schemeClr val="tx1"/>
                </a:solidFill>
              </a:rPr>
              <a:t>ikke </a:t>
            </a:r>
            <a:r>
              <a:rPr lang="da-DK" sz="3200" dirty="0">
                <a:solidFill>
                  <a:schemeClr val="tx1"/>
                </a:solidFill>
              </a:rPr>
              <a:t>et klage/sladreværktøj!</a:t>
            </a:r>
          </a:p>
          <a:p>
            <a:pPr lvl="1"/>
            <a:endParaRPr lang="da-DK" sz="3200" dirty="0">
              <a:solidFill>
                <a:schemeClr val="tx1"/>
              </a:solidFill>
            </a:endParaRPr>
          </a:p>
          <a:p>
            <a:pPr lvl="1"/>
            <a:r>
              <a:rPr lang="da-DK" sz="3200" dirty="0">
                <a:solidFill>
                  <a:schemeClr val="tx1"/>
                </a:solidFill>
              </a:rPr>
              <a:t> Har du noget, som skal drøftes ”nu”, så skal du kontakte dit </a:t>
            </a:r>
            <a:r>
              <a:rPr lang="da-DK" sz="3200" dirty="0" err="1">
                <a:solidFill>
                  <a:schemeClr val="tx1"/>
                </a:solidFill>
              </a:rPr>
              <a:t>forpersonskab</a:t>
            </a:r>
            <a:r>
              <a:rPr lang="da-DK" sz="3200" dirty="0">
                <a:solidFill>
                  <a:schemeClr val="tx1"/>
                </a:solidFill>
              </a:rPr>
              <a:t>!</a:t>
            </a:r>
            <a:r>
              <a:rPr lang="da-DK" sz="3200" i="1" dirty="0">
                <a:solidFill>
                  <a:schemeClr val="bg1"/>
                </a:solidFill>
              </a:rPr>
              <a:t> direkte til censorformandsskabet 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78"/>
    </mc:Choice>
    <mc:Fallback xmlns="">
      <p:transition spd="slow" advTm="8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539409"/>
          </a:xfrm>
        </p:spPr>
        <p:txBody>
          <a:bodyPr/>
          <a:lstStyle/>
          <a:p>
            <a:pPr algn="ctr"/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sz="5400" b="1" dirty="0"/>
              <a:t>Spørgsmål ????</a:t>
            </a: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5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2"/>
    </mc:Choice>
    <mc:Fallback xmlns="">
      <p:transition spd="slow" advTm="52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0073"/>
          </a:xfrm>
        </p:spPr>
        <p:txBody>
          <a:bodyPr>
            <a:normAutofit/>
          </a:bodyPr>
          <a:lstStyle/>
          <a:p>
            <a:r>
              <a:rPr lang="da-DK" b="1" dirty="0"/>
              <a:t>Dagsorden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0" y="1333806"/>
            <a:ext cx="9589273" cy="5369142"/>
          </a:xfrm>
        </p:spPr>
        <p:txBody>
          <a:bodyPr>
            <a:normAutofit lnSpcReduction="10000"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da-DK" sz="3200" dirty="0">
                <a:solidFill>
                  <a:schemeClr val="tx1"/>
                </a:solidFill>
              </a:rPr>
              <a:t>Hvem præsenterer dette tema?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da-DK" sz="32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a-DK" sz="3200" dirty="0">
                <a:solidFill>
                  <a:schemeClr val="tx1"/>
                </a:solidFill>
              </a:rPr>
              <a:t>Censor- og eksaminatorrapporterne</a:t>
            </a:r>
          </a:p>
          <a:p>
            <a:pPr marL="1371600" lvl="2" indent="-514350">
              <a:buFont typeface="Wingdings" panose="05000000000000000000" pitchFamily="2" charset="2"/>
              <a:buChar char="Ø"/>
            </a:pPr>
            <a:r>
              <a:rPr lang="da-DK" sz="3200" dirty="0">
                <a:solidFill>
                  <a:schemeClr val="tx1"/>
                </a:solidFill>
              </a:rPr>
              <a:t>Eksempler på spørgsmål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da-DK" sz="32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a-DK" sz="3200" dirty="0">
                <a:solidFill>
                  <a:schemeClr val="tx1"/>
                </a:solidFill>
              </a:rPr>
              <a:t>Hvorfor er det vigtigt rapporterne udfyldes / hvad bruges de til?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da-DK" sz="3200" dirty="0">
              <a:solidFill>
                <a:schemeClr val="tx1"/>
              </a:solidFill>
            </a:endParaRPr>
          </a:p>
          <a:p>
            <a:pPr marL="1200150" lvl="2" indent="-342900">
              <a:buFont typeface="Wingdings" panose="05000000000000000000" pitchFamily="2" charset="2"/>
              <a:buChar char="§"/>
            </a:pPr>
            <a:r>
              <a:rPr lang="da-DK" sz="3200" dirty="0">
                <a:solidFill>
                  <a:schemeClr val="tx1"/>
                </a:solidFill>
              </a:rPr>
              <a:t>Spørgsmål ???</a:t>
            </a:r>
          </a:p>
          <a:p>
            <a:pPr marL="1200150" lvl="2" indent="-342900">
              <a:buFont typeface="Wingdings" panose="05000000000000000000" pitchFamily="2" charset="2"/>
              <a:buChar char="§"/>
            </a:pPr>
            <a:endParaRPr lang="da-DK" sz="2400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3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86"/>
    </mc:Choice>
    <mc:Fallback xmlns="">
      <p:transition spd="slow" advTm="59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1148"/>
          </a:xfrm>
        </p:spPr>
        <p:txBody>
          <a:bodyPr/>
          <a:lstStyle/>
          <a:p>
            <a:r>
              <a:rPr lang="da-DK" b="1" dirty="0"/>
              <a:t>Hvem præsenterer dette Tema?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49694" y="1643269"/>
            <a:ext cx="9641228" cy="4725725"/>
          </a:xfrm>
        </p:spPr>
        <p:txBody>
          <a:bodyPr>
            <a:normAutofit/>
          </a:bodyPr>
          <a:lstStyle/>
          <a:p>
            <a:pPr marL="0" indent="0" defTabSz="1166813">
              <a:buNone/>
            </a:pPr>
            <a:endParaRPr lang="da-DK" sz="2400" dirty="0">
              <a:solidFill>
                <a:schemeClr val="bg1"/>
              </a:solidFill>
            </a:endParaRPr>
          </a:p>
          <a:p>
            <a:pPr marL="0" indent="0" defTabSz="1166813">
              <a:buNone/>
            </a:pPr>
            <a:r>
              <a:rPr lang="da-DK" sz="2400" dirty="0">
                <a:solidFill>
                  <a:schemeClr val="bg1"/>
                </a:solidFill>
              </a:rPr>
              <a:t>		</a:t>
            </a:r>
            <a:r>
              <a:rPr lang="da-DK" sz="2800" b="1" dirty="0">
                <a:solidFill>
                  <a:schemeClr val="tx1"/>
                </a:solidFill>
              </a:rPr>
              <a:t>Annette Riddersholm Kristensen</a:t>
            </a:r>
          </a:p>
          <a:p>
            <a:pPr marL="0" indent="0" defTabSz="1166813">
              <a:buNone/>
            </a:pPr>
            <a:r>
              <a:rPr lang="da-DK" sz="2800" dirty="0">
                <a:solidFill>
                  <a:schemeClr val="tx1"/>
                </a:solidFill>
              </a:rPr>
              <a:t>		</a:t>
            </a:r>
            <a:r>
              <a:rPr lang="da-DK" sz="2800" b="0" i="0" dirty="0" err="1">
                <a:solidFill>
                  <a:srgbClr val="333333"/>
                </a:solidFill>
                <a:effectLst/>
                <a:latin typeface="Helvetica Neue"/>
              </a:rPr>
              <a:t>Censorforperson</a:t>
            </a:r>
            <a:r>
              <a:rPr lang="da-DK" sz="2800" b="0" i="0" dirty="0">
                <a:solidFill>
                  <a:srgbClr val="333333"/>
                </a:solidFill>
                <a:effectLst/>
                <a:latin typeface="Helvetica Neue"/>
              </a:rPr>
              <a:t> for Jordbrug</a:t>
            </a:r>
          </a:p>
          <a:p>
            <a:pPr marL="0" indent="0" defTabSz="1166813">
              <a:buNone/>
            </a:pPr>
            <a:r>
              <a:rPr lang="da-DK" sz="2800" b="0" i="0" dirty="0">
                <a:solidFill>
                  <a:srgbClr val="333333"/>
                </a:solidFill>
                <a:effectLst/>
                <a:latin typeface="Helvetica Neue"/>
              </a:rPr>
              <a:t>		</a:t>
            </a:r>
          </a:p>
          <a:p>
            <a:pPr marL="0" indent="0" defTabSz="1166813">
              <a:buNone/>
            </a:pPr>
            <a:r>
              <a:rPr lang="da-DK" sz="2800" b="0" dirty="0">
                <a:solidFill>
                  <a:schemeClr val="tx1"/>
                </a:solidFill>
                <a:effectLst/>
                <a:latin typeface="Helvetica Neue"/>
              </a:rPr>
              <a:t>		T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Helvetica Neue"/>
              </a:rPr>
              <a:t>lf</a:t>
            </a:r>
            <a:r>
              <a:rPr lang="en-US" sz="2800" b="0" dirty="0">
                <a:solidFill>
                  <a:schemeClr val="tx1"/>
                </a:solidFill>
                <a:effectLst/>
                <a:latin typeface="Helvetica Neue"/>
              </a:rPr>
              <a:t>. 30 95 12 75 						</a:t>
            </a:r>
            <a:r>
              <a:rPr lang="da-DK" sz="2800" u="sng" dirty="0">
                <a:solidFill>
                  <a:schemeClr val="tx1"/>
                </a:solidFill>
                <a:latin typeface="Helvetica Neue"/>
              </a:rPr>
              <a:t>cfjord@censorsekretariatet.dk</a:t>
            </a:r>
            <a:endParaRPr lang="da-DK" sz="2800" b="0" i="0" u="sng" dirty="0">
              <a:solidFill>
                <a:schemeClr val="tx1"/>
              </a:solidFill>
              <a:effectLst/>
              <a:latin typeface="Helvetica Neue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6604E8-10DE-E741-6149-568F5472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6" y="1491262"/>
            <a:ext cx="1476865" cy="221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3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61"/>
    </mc:Choice>
    <mc:Fallback xmlns="">
      <p:transition spd="slow" advTm="2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1148"/>
          </a:xfrm>
        </p:spPr>
        <p:txBody>
          <a:bodyPr/>
          <a:lstStyle/>
          <a:p>
            <a:r>
              <a:rPr lang="da-DK" b="1" dirty="0"/>
              <a:t>Hvem præsenterer dette Tema?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49694" y="1643269"/>
            <a:ext cx="9641228" cy="4725725"/>
          </a:xfrm>
        </p:spPr>
        <p:txBody>
          <a:bodyPr>
            <a:normAutofit/>
          </a:bodyPr>
          <a:lstStyle/>
          <a:p>
            <a:pPr marL="0" indent="0" defTabSz="1166813">
              <a:buNone/>
            </a:pPr>
            <a:endParaRPr lang="da-DK" sz="2400" dirty="0">
              <a:solidFill>
                <a:schemeClr val="bg1"/>
              </a:solidFill>
            </a:endParaRPr>
          </a:p>
          <a:p>
            <a:pPr marL="0" indent="0" defTabSz="1166813">
              <a:buNone/>
            </a:pPr>
            <a:r>
              <a:rPr lang="da-DK" sz="2400" dirty="0">
                <a:solidFill>
                  <a:schemeClr val="bg1"/>
                </a:solidFill>
              </a:rPr>
              <a:t>		</a:t>
            </a:r>
            <a:r>
              <a:rPr lang="da-DK" sz="2800" b="1" dirty="0">
                <a:solidFill>
                  <a:schemeClr val="tx1"/>
                </a:solidFill>
              </a:rPr>
              <a:t>Mette Møller Pedersen</a:t>
            </a:r>
          </a:p>
          <a:p>
            <a:pPr marL="0" indent="0" defTabSz="1166813">
              <a:buNone/>
            </a:pPr>
            <a:r>
              <a:rPr lang="da-DK" sz="2800" dirty="0">
                <a:solidFill>
                  <a:schemeClr val="tx1"/>
                </a:solidFill>
              </a:rPr>
              <a:t>		</a:t>
            </a:r>
            <a:r>
              <a:rPr lang="da-DK" sz="2800" b="0" i="0" dirty="0" err="1">
                <a:solidFill>
                  <a:srgbClr val="333333"/>
                </a:solidFill>
                <a:effectLst/>
                <a:latin typeface="Helvetica Neue"/>
              </a:rPr>
              <a:t>Censorforperson</a:t>
            </a:r>
            <a:r>
              <a:rPr lang="da-DK" sz="2800" b="0" i="0" dirty="0">
                <a:solidFill>
                  <a:srgbClr val="333333"/>
                </a:solidFill>
                <a:effectLst/>
                <a:latin typeface="Helvetica Neue"/>
              </a:rPr>
              <a:t> for PBA i Beredskab, 			Katastrofe og Risikomanagement</a:t>
            </a:r>
          </a:p>
          <a:p>
            <a:pPr marL="0" indent="0" defTabSz="1166813">
              <a:buNone/>
            </a:pPr>
            <a:r>
              <a:rPr lang="da-DK" sz="2800" b="0" i="0" dirty="0">
                <a:solidFill>
                  <a:srgbClr val="333333"/>
                </a:solidFill>
                <a:effectLst/>
                <a:latin typeface="Helvetica Neue"/>
              </a:rPr>
              <a:t>		</a:t>
            </a:r>
          </a:p>
          <a:p>
            <a:pPr marL="0" indent="0" defTabSz="1166813">
              <a:buNone/>
            </a:pPr>
            <a:r>
              <a:rPr lang="da-DK" sz="2800" b="0" dirty="0">
                <a:solidFill>
                  <a:schemeClr val="tx1"/>
                </a:solidFill>
                <a:effectLst/>
                <a:latin typeface="Helvetica Neue"/>
              </a:rPr>
              <a:t>		T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Helvetica Neue"/>
              </a:rPr>
              <a:t>lf</a:t>
            </a:r>
            <a:r>
              <a:rPr lang="en-US" sz="2800" b="0" dirty="0">
                <a:solidFill>
                  <a:schemeClr val="tx1"/>
                </a:solidFill>
                <a:effectLst/>
                <a:latin typeface="Helvetica Neue"/>
              </a:rPr>
              <a:t>. 61 42 88 11 						</a:t>
            </a:r>
            <a:r>
              <a:rPr lang="da-DK" sz="2800" u="sng" dirty="0">
                <a:solidFill>
                  <a:schemeClr val="tx1"/>
                </a:solidFill>
                <a:latin typeface="Helvetica Neue"/>
              </a:rPr>
              <a:t>cfbere@censorsekretariatet.dk</a:t>
            </a:r>
            <a:endParaRPr lang="da-DK" sz="2800" b="0" i="0" u="sng" dirty="0">
              <a:solidFill>
                <a:schemeClr val="tx1"/>
              </a:solidFill>
              <a:effectLst/>
              <a:latin typeface="Helvetica Neue"/>
            </a:endParaRPr>
          </a:p>
        </p:txBody>
      </p:sp>
      <p:pic>
        <p:nvPicPr>
          <p:cNvPr id="6" name="Billede 5" descr="Et billede, der indeholder Ansigt, person, smil, tøj&#10;&#10;Automatisk genereret beskrivelse">
            <a:extLst>
              <a:ext uri="{FF2B5EF4-FFF2-40B4-BE49-F238E27FC236}">
                <a16:creationId xmlns:a16="http://schemas.microsoft.com/office/drawing/2014/main" id="{1D533204-61D7-2927-E006-2BCB7CC71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07" y="1593779"/>
            <a:ext cx="1377884" cy="2066826"/>
          </a:xfrm>
          <a:prstGeom prst="rect">
            <a:avLst/>
          </a:prstGeom>
        </p:spPr>
      </p:pic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1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4"/>
    </mc:Choice>
    <mc:Fallback xmlns="">
      <p:transition spd="slow" advTm="18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Censorrapporten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09966" y="1718632"/>
            <a:ext cx="9739887" cy="4529768"/>
          </a:xfrm>
        </p:spPr>
        <p:txBody>
          <a:bodyPr>
            <a:normAutofit/>
          </a:bodyPr>
          <a:lstStyle/>
          <a:p>
            <a:pPr lvl="1"/>
            <a:r>
              <a:rPr lang="da-DK" sz="3200" dirty="0">
                <a:solidFill>
                  <a:schemeClr val="tx1"/>
                </a:solidFill>
              </a:rPr>
              <a:t> Som censor er du forpligtet til at udfylde rapporten!</a:t>
            </a:r>
          </a:p>
          <a:p>
            <a:pPr lvl="1"/>
            <a:endParaRPr lang="da-DK" sz="3200" dirty="0">
              <a:solidFill>
                <a:schemeClr val="tx1"/>
              </a:solidFill>
            </a:endParaRPr>
          </a:p>
          <a:p>
            <a:pPr lvl="1"/>
            <a:r>
              <a:rPr lang="da-DK" sz="3200" dirty="0">
                <a:solidFill>
                  <a:schemeClr val="tx1"/>
                </a:solidFill>
              </a:rPr>
              <a:t> Eksaminator udfylder også en rapport!</a:t>
            </a:r>
          </a:p>
          <a:p>
            <a:pPr lvl="1"/>
            <a:endParaRPr lang="da-DK" sz="3200" i="1" dirty="0">
              <a:solidFill>
                <a:schemeClr val="tx1"/>
              </a:solidFill>
            </a:endParaRPr>
          </a:p>
          <a:p>
            <a:pPr lvl="1"/>
            <a:r>
              <a:rPr lang="da-DK" sz="3200" dirty="0">
                <a:solidFill>
                  <a:schemeClr val="tx1"/>
                </a:solidFill>
              </a:rPr>
              <a:t> En del af spørgsmålene er de samme til hhv. censor og eksaminator</a:t>
            </a:r>
            <a:endParaRPr lang="da-DK" sz="3200" dirty="0">
              <a:solidFill>
                <a:schemeClr val="bg1"/>
              </a:solidFill>
            </a:endParaRP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6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98"/>
    </mc:Choice>
    <mc:Fallback xmlns="">
      <p:transition spd="slow" advTm="55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04515"/>
          </a:xfrm>
        </p:spPr>
        <p:txBody>
          <a:bodyPr/>
          <a:lstStyle/>
          <a:p>
            <a:r>
              <a:rPr lang="da-DK" b="1" dirty="0"/>
              <a:t>Censorrapporten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09966" y="1916264"/>
            <a:ext cx="9739887" cy="4332136"/>
          </a:xfrm>
        </p:spPr>
        <p:txBody>
          <a:bodyPr>
            <a:normAutofit/>
          </a:bodyPr>
          <a:lstStyle/>
          <a:p>
            <a:r>
              <a:rPr lang="da-DK" sz="3200" dirty="0">
                <a:solidFill>
                  <a:schemeClr val="tx1"/>
                </a:solidFill>
              </a:rPr>
              <a:t> Spørgsmålene omhandler bl.a.:</a:t>
            </a:r>
          </a:p>
          <a:p>
            <a:pPr lvl="1"/>
            <a:r>
              <a:rPr lang="da-DK" sz="3200" dirty="0">
                <a:solidFill>
                  <a:schemeClr val="tx1"/>
                </a:solidFill>
              </a:rPr>
              <a:t> Rammen for eksamen</a:t>
            </a:r>
          </a:p>
          <a:p>
            <a:pPr lvl="1"/>
            <a:r>
              <a:rPr lang="da-DK" sz="3200" dirty="0">
                <a:solidFill>
                  <a:schemeClr val="tx1"/>
                </a:solidFill>
              </a:rPr>
              <a:t> Samarbejdet mellem institution / eksaminator og censor både før og under eksamen</a:t>
            </a:r>
          </a:p>
          <a:p>
            <a:pPr lvl="1"/>
            <a:r>
              <a:rPr lang="da-DK" sz="3200" dirty="0">
                <a:solidFill>
                  <a:schemeClr val="tx1"/>
                </a:solidFill>
              </a:rPr>
              <a:t> Relevans af prøven for aftagersegmentet og arbejdsmarkedet</a:t>
            </a:r>
          </a:p>
          <a:p>
            <a:pPr marL="457200" lvl="1" indent="0">
              <a:buNone/>
            </a:pPr>
            <a:r>
              <a:rPr lang="da-DK" i="1" dirty="0">
                <a:solidFill>
                  <a:schemeClr val="bg1"/>
                </a:solidFill>
              </a:rPr>
              <a:t>skal i skrive direkte til censorformandsskabet 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23"/>
    </mc:Choice>
    <mc:Fallback xmlns="">
      <p:transition spd="slow" advTm="11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04515"/>
          </a:xfrm>
        </p:spPr>
        <p:txBody>
          <a:bodyPr/>
          <a:lstStyle/>
          <a:p>
            <a:r>
              <a:rPr lang="da-DK" b="1" dirty="0"/>
              <a:t>Censorrapporten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09967" y="2027583"/>
            <a:ext cx="9152086" cy="4220817"/>
          </a:xfrm>
        </p:spPr>
        <p:txBody>
          <a:bodyPr>
            <a:normAutofit/>
          </a:bodyPr>
          <a:lstStyle/>
          <a:p>
            <a:r>
              <a:rPr lang="da-DK" sz="3200" dirty="0">
                <a:solidFill>
                  <a:schemeClr val="tx1"/>
                </a:solidFill>
              </a:rPr>
              <a:t> Eksempel på et spørgsmål i censorrapporten:</a:t>
            </a:r>
          </a:p>
          <a:p>
            <a:endParaRPr lang="da-DK" sz="32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r>
              <a:rPr lang="da-DK" sz="3200" dirty="0">
                <a:solidFill>
                  <a:schemeClr val="tx1"/>
                </a:solidFill>
              </a:rPr>
              <a:t>”</a:t>
            </a:r>
            <a:r>
              <a:rPr lang="da-DK" sz="3200" i="1" dirty="0">
                <a:solidFill>
                  <a:schemeClr val="tx1"/>
                </a:solidFill>
              </a:rPr>
              <a:t>blev prøven gennemført på en velfungerende måde”?</a:t>
            </a:r>
          </a:p>
          <a:p>
            <a:pPr marL="457200" lvl="1" indent="0">
              <a:buNone/>
            </a:pPr>
            <a:r>
              <a:rPr lang="da-DK" i="1" dirty="0">
                <a:solidFill>
                  <a:schemeClr val="bg1"/>
                </a:solidFill>
              </a:rPr>
              <a:t>skal i skrive direkte til censorformandsskabet 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3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39"/>
    </mc:Choice>
    <mc:Fallback xmlns="">
      <p:transition spd="slow" advTm="69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Eksaminatorrapporten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09966" y="1718632"/>
            <a:ext cx="8889693" cy="4529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b="1" dirty="0">
                <a:solidFill>
                  <a:schemeClr val="bg1"/>
                </a:solidFill>
              </a:rPr>
              <a:t>eksamen skal censor udfylde en censorrapport</a:t>
            </a:r>
            <a:endParaRPr lang="da-DK" sz="2000" dirty="0"/>
          </a:p>
          <a:p>
            <a:pPr lvl="1"/>
            <a:r>
              <a:rPr lang="da-DK" sz="3200" dirty="0">
                <a:solidFill>
                  <a:schemeClr val="tx1"/>
                </a:solidFill>
              </a:rPr>
              <a:t> Eksempel på et spørgsmål i eksaminator-rapporten:</a:t>
            </a:r>
          </a:p>
          <a:p>
            <a:pPr lvl="1"/>
            <a:endParaRPr lang="da-DK" sz="32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r>
              <a:rPr lang="da-DK" sz="3000" i="1" dirty="0">
                <a:solidFill>
                  <a:schemeClr val="tx1"/>
                </a:solidFill>
              </a:rPr>
              <a:t>”</a:t>
            </a:r>
            <a:r>
              <a:rPr lang="da-DK" sz="3200" i="1" dirty="0">
                <a:solidFill>
                  <a:schemeClr val="tx1"/>
                </a:solidFill>
              </a:rPr>
              <a:t>havde censor samlet set forstået sin rolle som censor”?</a:t>
            </a:r>
            <a:endParaRPr lang="da-DK" sz="3000" i="1" dirty="0">
              <a:solidFill>
                <a:schemeClr val="tx1"/>
              </a:solidFill>
            </a:endParaRP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7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84"/>
    </mc:Choice>
    <mc:Fallback xmlns="">
      <p:transition spd="slow" advTm="56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20417"/>
          </a:xfrm>
        </p:spPr>
        <p:txBody>
          <a:bodyPr/>
          <a:lstStyle/>
          <a:p>
            <a:r>
              <a:rPr lang="da-DK" b="1" dirty="0"/>
              <a:t>Censorrapporten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09966" y="1718632"/>
            <a:ext cx="9739887" cy="4529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b="1" dirty="0">
                <a:solidFill>
                  <a:schemeClr val="bg1"/>
                </a:solidFill>
              </a:rPr>
              <a:t>eksamen skal censor udfylde en censorrapport</a:t>
            </a:r>
            <a:endParaRPr lang="da-DK" sz="2000" dirty="0"/>
          </a:p>
          <a:p>
            <a:pPr lvl="1"/>
            <a:r>
              <a:rPr lang="da-DK" sz="3200" dirty="0">
                <a:solidFill>
                  <a:schemeClr val="tx1"/>
                </a:solidFill>
              </a:rPr>
              <a:t> Som censor er du som nævnt forpligtet til at udfylde rapporten!</a:t>
            </a:r>
          </a:p>
          <a:p>
            <a:pPr lvl="1"/>
            <a:endParaRPr lang="da-DK" sz="3200" dirty="0">
              <a:solidFill>
                <a:schemeClr val="tx1"/>
              </a:solidFill>
            </a:endParaRPr>
          </a:p>
          <a:p>
            <a:pPr lvl="1"/>
            <a:r>
              <a:rPr lang="da-DK" sz="3200" dirty="0">
                <a:solidFill>
                  <a:schemeClr val="tx1"/>
                </a:solidFill>
              </a:rPr>
              <a:t> Glemmer du det, så får du en reminder</a:t>
            </a:r>
          </a:p>
          <a:p>
            <a:pPr lvl="2"/>
            <a:r>
              <a:rPr lang="da-DK" sz="3200" dirty="0">
                <a:solidFill>
                  <a:schemeClr val="tx1"/>
                </a:solidFill>
              </a:rPr>
              <a:t> og det er ikke for at genere dig, men…..</a:t>
            </a:r>
            <a:endParaRPr lang="da-DK" sz="3200" dirty="0"/>
          </a:p>
          <a:p>
            <a:pPr marL="0" indent="0">
              <a:buNone/>
            </a:pPr>
            <a:r>
              <a:rPr lang="da-DK" sz="3200" i="1" dirty="0">
                <a:solidFill>
                  <a:schemeClr val="bg1"/>
                </a:solidFill>
              </a:rPr>
              <a:t>Hvis I </a:t>
            </a:r>
            <a:r>
              <a:rPr lang="da-DK" sz="2000" i="1" dirty="0">
                <a:solidFill>
                  <a:schemeClr val="bg1"/>
                </a:solidFill>
              </a:rPr>
              <a:t>vil klage </a:t>
            </a:r>
            <a:r>
              <a:rPr lang="da-DK" i="1" dirty="0">
                <a:solidFill>
                  <a:schemeClr val="bg1"/>
                </a:solidFill>
              </a:rPr>
              <a:t>over et eksamensforløb skal i skrive direkte til censorformandsskabet 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8"/>
    </mc:Choice>
    <mc:Fallback xmlns="">
      <p:transition spd="slow" advTm="28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4a636c-50ed-4acd-b4d8-d3b9215c3f81">
      <Terms xmlns="http://schemas.microsoft.com/office/infopath/2007/PartnerControls"/>
    </lcf76f155ced4ddcb4097134ff3c332f>
    <TaxCatchAll xmlns="390bf931-ef57-492e-b3cb-dc3c25d3a60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C598E59BA82C742A600CFE522A39765" ma:contentTypeVersion="18" ma:contentTypeDescription="Opret et nyt dokument." ma:contentTypeScope="" ma:versionID="a383e9442db9930f7275d211d870d1e0">
  <xsd:schema xmlns:xsd="http://www.w3.org/2001/XMLSchema" xmlns:xs="http://www.w3.org/2001/XMLSchema" xmlns:p="http://schemas.microsoft.com/office/2006/metadata/properties" xmlns:ns2="794a636c-50ed-4acd-b4d8-d3b9215c3f81" xmlns:ns3="390bf931-ef57-492e-b3cb-dc3c25d3a60b" targetNamespace="http://schemas.microsoft.com/office/2006/metadata/properties" ma:root="true" ma:fieldsID="4dfd62926230ee50a16349b72a681b56" ns2:_="" ns3:_="">
    <xsd:import namespace="794a636c-50ed-4acd-b4d8-d3b9215c3f81"/>
    <xsd:import namespace="390bf931-ef57-492e-b3cb-dc3c25d3a6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4a636c-50ed-4acd-b4d8-d3b9215c3f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5f0a22c3-666a-43c4-9494-376d3b0630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0bf931-ef57-492e-b3cb-dc3c25d3a60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aad91cf-ea9f-4dc9-8872-882a6e58bb5a}" ma:internalName="TaxCatchAll" ma:showField="CatchAllData" ma:web="390bf931-ef57-492e-b3cb-dc3c25d3a6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824ED7-F490-4D74-AB5B-AC9617A6DB59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794a636c-50ed-4acd-b4d8-d3b9215c3f81"/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390bf931-ef57-492e-b3cb-dc3c25d3a60b"/>
  </ds:schemaRefs>
</ds:datastoreItem>
</file>

<file path=customXml/itemProps2.xml><?xml version="1.0" encoding="utf-8"?>
<ds:datastoreItem xmlns:ds="http://schemas.openxmlformats.org/officeDocument/2006/customXml" ds:itemID="{72A97533-B18F-4C35-9011-CD4998B15A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1B5E19-0A71-45DA-8821-50BB07F33A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4a636c-50ed-4acd-b4d8-d3b9215c3f81"/>
    <ds:schemaRef ds:uri="390bf931-ef57-492e-b3cb-dc3c25d3a6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6338997-214a-4f92-ba75-0397f10a84cc}" enabled="0" method="" siteId="{d6338997-214a-4f92-ba75-0397f10a84c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</TotalTime>
  <Words>532</Words>
  <Application>Microsoft Office PowerPoint</Application>
  <PresentationFormat>Widescreen</PresentationFormat>
  <Paragraphs>84</Paragraphs>
  <Slides>15</Slides>
  <Notes>0</Notes>
  <HiddenSlides>0</HiddenSlides>
  <MMClips>15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21" baseType="lpstr">
      <vt:lpstr>Arial</vt:lpstr>
      <vt:lpstr>Helvetica Neue</vt:lpstr>
      <vt:lpstr>Trebuchet MS</vt:lpstr>
      <vt:lpstr>Wingdings</vt:lpstr>
      <vt:lpstr>Wingdings 3</vt:lpstr>
      <vt:lpstr>Facet</vt:lpstr>
      <vt:lpstr>Censormøde 6. november 2024  Tema:  Censor- og eksaminatorrapporter</vt:lpstr>
      <vt:lpstr>Dagsorden</vt:lpstr>
      <vt:lpstr>Hvem præsenterer dette Tema?</vt:lpstr>
      <vt:lpstr>Hvem præsenterer dette Tema?</vt:lpstr>
      <vt:lpstr>Censorrapporten</vt:lpstr>
      <vt:lpstr>Censorrapporten</vt:lpstr>
      <vt:lpstr>Censorrapporten</vt:lpstr>
      <vt:lpstr>Eksaminatorrapporten</vt:lpstr>
      <vt:lpstr>Censorrapporten</vt:lpstr>
      <vt:lpstr>Censorrapporten</vt:lpstr>
      <vt:lpstr>Censorrapporten</vt:lpstr>
      <vt:lpstr>Censorrapporten</vt:lpstr>
      <vt:lpstr>Censorrapporten</vt:lpstr>
      <vt:lpstr>Censorrapporten</vt:lpstr>
      <vt:lpstr>    Spørgsmål ????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Censormøde</dc:title>
  <dc:creator>Annette Riddersholm Kristensen</dc:creator>
  <cp:lastModifiedBy>Sandra Chanie Fragtrup</cp:lastModifiedBy>
  <cp:revision>37</cp:revision>
  <dcterms:created xsi:type="dcterms:W3CDTF">2019-10-17T06:06:16Z</dcterms:created>
  <dcterms:modified xsi:type="dcterms:W3CDTF">2026-05-01T09:28:08Z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0x0101008C598E59BA82C742A600CFE522A39765</vt:lpwstr>
  </property>
  <property fmtid="{D5CDD505-2E9C-101B-9397-08002B2CF9AE}" pid="3" name="MediaServiceImageTags">
    <vt:lpwstr/>
  </property>
</Properties>
</file>