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2" r:id="rId2"/>
    <p:sldId id="329" r:id="rId3"/>
    <p:sldId id="327" r:id="rId4"/>
    <p:sldId id="306" r:id="rId5"/>
    <p:sldId id="324" r:id="rId6"/>
    <p:sldId id="331" r:id="rId7"/>
    <p:sldId id="342" r:id="rId8"/>
    <p:sldId id="321" r:id="rId9"/>
    <p:sldId id="333" r:id="rId10"/>
    <p:sldId id="334" r:id="rId11"/>
    <p:sldId id="335" r:id="rId12"/>
    <p:sldId id="336" r:id="rId13"/>
    <p:sldId id="337" r:id="rId14"/>
    <p:sldId id="341" r:id="rId15"/>
  </p:sldIdLst>
  <p:sldSz cx="9144000" cy="5143500" type="screen16x9"/>
  <p:notesSz cx="672465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3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3628">
          <p15:clr>
            <a:srgbClr val="A4A3A4"/>
          </p15:clr>
        </p15:guide>
        <p15:guide id="4" orient="horz" pos="2162">
          <p15:clr>
            <a:srgbClr val="A4A3A4"/>
          </p15:clr>
        </p15:guide>
        <p15:guide id="5" orient="horz" pos="1490">
          <p15:clr>
            <a:srgbClr val="A4A3A4"/>
          </p15:clr>
        </p15:guide>
        <p15:guide id="6" orient="horz" pos="1087">
          <p15:clr>
            <a:srgbClr val="A4A3A4"/>
          </p15:clr>
        </p15:guide>
        <p15:guide id="7" pos="5348">
          <p15:clr>
            <a:srgbClr val="A4A3A4"/>
          </p15:clr>
        </p15:guide>
        <p15:guide id="8" pos="2872">
          <p15:clr>
            <a:srgbClr val="A4A3A4"/>
          </p15:clr>
        </p15:guide>
        <p15:guide id="9" pos="383">
          <p15:clr>
            <a:srgbClr val="A4A3A4"/>
          </p15:clr>
        </p15:guide>
        <p15:guide id="10" orient="horz" pos="2905">
          <p15:clr>
            <a:srgbClr val="A4A3A4"/>
          </p15:clr>
        </p15:guide>
        <p15:guide id="11" orient="horz" pos="540">
          <p15:clr>
            <a:srgbClr val="A4A3A4"/>
          </p15:clr>
        </p15:guide>
        <p15:guide id="12" orient="horz" pos="2721">
          <p15:clr>
            <a:srgbClr val="A4A3A4"/>
          </p15:clr>
        </p15:guide>
        <p15:guide id="13" orient="horz" pos="1622">
          <p15:clr>
            <a:srgbClr val="A4A3A4"/>
          </p15:clr>
        </p15:guide>
        <p15:guide id="14" orient="horz" pos="1118">
          <p15:clr>
            <a:srgbClr val="A4A3A4"/>
          </p15:clr>
        </p15:guide>
        <p15:guide id="15" orient="horz" pos="8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A"/>
    <a:srgbClr val="F6EB61"/>
    <a:srgbClr val="F4364C"/>
    <a:srgbClr val="BCDC93"/>
    <a:srgbClr val="869FB4"/>
    <a:srgbClr val="FA9370"/>
    <a:srgbClr val="56C26A"/>
    <a:srgbClr val="E04D7D"/>
    <a:srgbClr val="6ECEB2"/>
    <a:srgbClr val="EB4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2" autoAdjust="0"/>
    <p:restoredTop sz="64663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2442" y="126"/>
      </p:cViewPr>
      <p:guideLst>
        <p:guide orient="horz" pos="3873"/>
        <p:guide orient="horz" pos="720"/>
        <p:guide orient="horz" pos="3628"/>
        <p:guide orient="horz" pos="2162"/>
        <p:guide orient="horz" pos="1490"/>
        <p:guide orient="horz" pos="1087"/>
        <p:guide pos="5348"/>
        <p:guide pos="2872"/>
        <p:guide pos="383"/>
        <p:guide orient="horz" pos="2905"/>
        <p:guide orient="horz" pos="540"/>
        <p:guide orient="horz" pos="2721"/>
        <p:guide orient="horz" pos="1622"/>
        <p:guide orient="horz" pos="1118"/>
        <p:guide orient="horz" pos="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4568" y="-128"/>
      </p:cViewPr>
      <p:guideLst>
        <p:guide orient="horz" pos="3110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2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D4530723-19E9-414F-94C4-A9383601042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378824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CABB08B3-BB66-5949-8BF1-0419F2E861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7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2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AC5BB4F6-C9D5-7749-B5D3-E38D4928F91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90271"/>
            <a:ext cx="5379720" cy="4443412"/>
          </a:xfrm>
          <a:prstGeom prst="rect">
            <a:avLst/>
          </a:prstGeom>
        </p:spPr>
        <p:txBody>
          <a:bodyPr vert="horz" lIns="92282" tIns="46141" rIns="92282" bIns="46141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0599F0D5-3A54-0F48-BA21-AF426CCFE9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Mit oplæg og min baggrund</a:t>
            </a:r>
          </a:p>
          <a:p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Udgangspunkt i projekt gennemført på </a:t>
            </a:r>
            <a:r>
              <a:rPr lang="da-DK" dirty="0" err="1"/>
              <a:t>kea</a:t>
            </a:r>
            <a:r>
              <a:rPr lang="da-DK" dirty="0"/>
              <a:t> om transfer,</a:t>
            </a:r>
            <a:r>
              <a:rPr lang="da-DK" baseline="0" dirty="0"/>
              <a:t> som jeg skal fortælle lidt om. Projektleder – med 12 deltagende undervisere, primært eksterne undervisere.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Projektet tog sin begyndelse tilbage i 2015 – startede for alvor i foråret 2016 – sluttede i marts 2018.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Projektet kan man læse mere om på </a:t>
            </a:r>
            <a:r>
              <a:rPr lang="da-DK" baseline="0" dirty="0" err="1"/>
              <a:t>eaviden</a:t>
            </a:r>
            <a:r>
              <a:rPr lang="da-DK" baseline="0" dirty="0"/>
              <a:t> – både lille rapport og slides samt materiale fra delprojekterne. Støttet af Kompetencesekretariatet.</a:t>
            </a:r>
          </a:p>
          <a:p>
            <a:pPr marL="171450" indent="-171450">
              <a:buFontTx/>
              <a:buChar char="-"/>
            </a:pPr>
            <a:endParaRPr lang="da-DK" baseline="0" dirty="0"/>
          </a:p>
          <a:p>
            <a:pPr marL="171450" indent="-171450">
              <a:buFontTx/>
              <a:buChar char="-"/>
            </a:pPr>
            <a:r>
              <a:rPr lang="da-DK" baseline="0" dirty="0"/>
              <a:t>Min baggrund: cand. mag/pædagogik </a:t>
            </a:r>
            <a:r>
              <a:rPr lang="da-DK" baseline="0" dirty="0">
                <a:sym typeface="Wingdings" panose="05000000000000000000" pitchFamily="2" charset="2"/>
              </a:rPr>
              <a:t> arbejdet og forsket i læring i arbejdslivet, </a:t>
            </a:r>
            <a:r>
              <a:rPr lang="da-DK" baseline="0" dirty="0" err="1">
                <a:sym typeface="Wingdings" panose="05000000000000000000" pitchFamily="2" charset="2"/>
              </a:rPr>
              <a:t>bla</a:t>
            </a:r>
            <a:r>
              <a:rPr lang="da-DK" baseline="0" dirty="0">
                <a:sym typeface="Wingdings" panose="05000000000000000000" pitchFamily="2" charset="2"/>
              </a:rPr>
              <a:t>. ansat på </a:t>
            </a:r>
            <a:r>
              <a:rPr lang="da-DK" baseline="0" dirty="0" err="1">
                <a:sym typeface="Wingdings" panose="05000000000000000000" pitchFamily="2" charset="2"/>
              </a:rPr>
              <a:t>dpu</a:t>
            </a:r>
            <a:r>
              <a:rPr lang="da-DK" baseline="0" dirty="0">
                <a:sym typeface="Wingdings" panose="05000000000000000000" pitchFamily="2" charset="2"/>
              </a:rPr>
              <a:t> i en årrække, været konsulent i privat firma og sidst lektor på </a:t>
            </a:r>
            <a:r>
              <a:rPr lang="da-DK" baseline="0" dirty="0" err="1">
                <a:sym typeface="Wingdings" panose="05000000000000000000" pitchFamily="2" charset="2"/>
              </a:rPr>
              <a:t>kea</a:t>
            </a:r>
            <a:r>
              <a:rPr lang="da-DK" baseline="0" dirty="0">
                <a:sym typeface="Wingdings" panose="05000000000000000000" pitchFamily="2" charset="2"/>
              </a:rPr>
              <a:t>, arbejder især med adjunktuddannelsen.</a:t>
            </a:r>
          </a:p>
          <a:p>
            <a:pPr marL="171450" indent="-171450">
              <a:buFontTx/>
              <a:buChar char="-"/>
            </a:pPr>
            <a:endParaRPr lang="da-DK" baseline="0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da-DK" b="1" baseline="0" dirty="0">
                <a:sym typeface="Wingdings" panose="05000000000000000000" pitchFamily="2" charset="2"/>
              </a:rPr>
              <a:t>Programmet i dag: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Udgangspunkt i projektet om transfer – 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Hvad har vi forstået ved transfer, hvilke overvejelser og erfaringer har vi gjort os – hvad har vi lært.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Mit mål: at inspirere jer som undervisere og samtidig også afslutningsvis sætte fokus på eksamenssituationen. Vigtigt at der er sammenhæng mellem undervisning, eksamination og vurdering.</a:t>
            </a:r>
          </a:p>
          <a:p>
            <a:pPr marL="628650" lvl="1" indent="-171450">
              <a:buFontTx/>
              <a:buChar char="-"/>
            </a:pPr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da-DK" dirty="0"/>
              <a:t>Underviseren planlægger med en praksis for øje </a:t>
            </a:r>
            <a:r>
              <a:rPr lang="da-DK" dirty="0">
                <a:sym typeface="Wingdings" panose="05000000000000000000" pitchFamily="2" charset="2"/>
              </a:rPr>
              <a:t> det kan være en generel praksis. Fx for underviseren i ‘Ledelse</a:t>
            </a:r>
            <a:r>
              <a:rPr lang="da-DK" baseline="0" dirty="0">
                <a:sym typeface="Wingdings" panose="05000000000000000000" pitchFamily="2" charset="2"/>
              </a:rPr>
              <a:t> i praksis’. </a:t>
            </a:r>
          </a:p>
          <a:p>
            <a:endParaRPr lang="da-DK" baseline="0" dirty="0">
              <a:sym typeface="Wingdings" panose="05000000000000000000" pitchFamily="2" charset="2"/>
            </a:endParaRP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da-DK" baseline="0" dirty="0">
                <a:sym typeface="Wingdings" panose="05000000000000000000" pitchFamily="2" charset="2"/>
              </a:rPr>
              <a:t>Den studerende har muligvis konkrete erfaringer med praksis – men ikke nødvendigvis. For den studerende kan det ‘praksis’ både være den generelle forståelse og det kan være i forhold til konkrete praksisser i den generelle praksis. Så praksis kan her udfolde sig meget forskelligt for de studerende og for underviseren. Den studerende laver sine egne koblinger i sin læreproces.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3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1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da-DK" dirty="0"/>
              <a:t>Fra metoder</a:t>
            </a:r>
            <a:r>
              <a:rPr lang="da-DK" baseline="0" dirty="0"/>
              <a:t> og aktiviteter/metode- og recept-tankegang til strategi og </a:t>
            </a:r>
            <a:r>
              <a:rPr lang="da-DK" baseline="0" dirty="0" err="1"/>
              <a:t>mindset</a:t>
            </a:r>
            <a:endParaRPr lang="da-DK" baseline="0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da-DK" baseline="0" dirty="0"/>
              <a:t>Fra individuelt kompetenceudvikling og lærende fællesskab til organisatorisk læring og professionelle læringsfællesskaber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7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62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Dette stiller krav – hjælpe den studerende til at balancere i eksamenssituationen og opgaveskrivningen.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a-DK" dirty="0">
                <a:sym typeface="Wingdings" panose="05000000000000000000" pitchFamily="2" charset="2"/>
              </a:rPr>
              <a:t>Vejledningen</a:t>
            </a:r>
            <a:r>
              <a:rPr lang="da-DK" baseline="0" dirty="0">
                <a:sym typeface="Wingdings" panose="05000000000000000000" pitchFamily="2" charset="2"/>
              </a:rPr>
              <a:t> af den studerende er vigtig; støtte den studerendes perspektiv og balancegang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a-DK" baseline="0" dirty="0">
                <a:sym typeface="Wingdings" panose="05000000000000000000" pitchFamily="2" charset="2"/>
              </a:rPr>
              <a:t>Eksamenssituationen må understøtte den studerendes praksisperspektiv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a-DK" baseline="0" dirty="0">
                <a:sym typeface="Wingdings" panose="05000000000000000000" pitchFamily="2" charset="2"/>
              </a:rPr>
              <a:t>Med kobling til teori. Balancegang.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god efteruddannelse må være kendetegnet ved at</a:t>
            </a:r>
            <a:r>
              <a:rPr lang="da-DK" baseline="0" dirty="0"/>
              <a:t> den er brugbar for den studerende, at viden kan omsættes til praksis.</a:t>
            </a:r>
          </a:p>
          <a:p>
            <a:endParaRPr lang="da-DK" baseline="0" dirty="0"/>
          </a:p>
          <a:p>
            <a:r>
              <a:rPr lang="da-DK" baseline="0" dirty="0"/>
              <a:t>Derfor projektet. </a:t>
            </a:r>
          </a:p>
          <a:p>
            <a:endParaRPr lang="da-DK" baseline="0" dirty="0"/>
          </a:p>
          <a:p>
            <a:r>
              <a:rPr lang="da-DK" baseline="0" dirty="0"/>
              <a:t>Hvad skal der så til:</a:t>
            </a:r>
          </a:p>
          <a:p>
            <a:endParaRPr lang="da-DK" baseline="0" dirty="0"/>
          </a:p>
          <a:p>
            <a:pPr marL="171436" indent="-171436">
              <a:buFontTx/>
              <a:buChar char="-"/>
            </a:pPr>
            <a:r>
              <a:rPr lang="da-DK" baseline="0" dirty="0"/>
              <a:t>For den studerende: at den giver mening, umiddelbart opleves som relevant og nyttig, brugbar i praksis</a:t>
            </a:r>
          </a:p>
          <a:p>
            <a:pPr marL="171436" indent="-171436">
              <a:buFontTx/>
              <a:buChar char="-"/>
            </a:pPr>
            <a:r>
              <a:rPr lang="da-DK" baseline="0" dirty="0"/>
              <a:t>For uddannelsesstedet: at vi formår at skabe rammer for at viden tilegnes og kan anvendes</a:t>
            </a:r>
          </a:p>
          <a:p>
            <a:pPr marL="171436" indent="-171436">
              <a:buFontTx/>
              <a:buChar char="-"/>
            </a:pPr>
            <a:r>
              <a:rPr lang="da-DK" baseline="0" dirty="0"/>
              <a:t>For aftagerne: at praksis er åben for det nye, kan gøre brug af den nye viden.</a:t>
            </a:r>
          </a:p>
          <a:p>
            <a:endParaRPr lang="da-DK" baseline="0" dirty="0"/>
          </a:p>
          <a:p>
            <a:r>
              <a:rPr lang="da-DK" baseline="0" dirty="0"/>
              <a:t>Det har været kernen i vores projekt </a:t>
            </a:r>
            <a:r>
              <a:rPr lang="da-DK" baseline="0" dirty="0">
                <a:sym typeface="Wingdings" panose="05000000000000000000" pitchFamily="2" charset="2"/>
              </a:rPr>
              <a:t> transfer og praksisnærhed</a:t>
            </a:r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Ikke overraskende tal – trods alt. Det er almindelig kendt </a:t>
            </a:r>
            <a:r>
              <a:rPr lang="da-DK" dirty="0">
                <a:sym typeface="Wingdings" panose="05000000000000000000" pitchFamily="2" charset="2"/>
              </a:rPr>
              <a:t> gør ikke brug af</a:t>
            </a:r>
          </a:p>
          <a:p>
            <a:pPr marL="171450" indent="-171450">
              <a:buFontTx/>
              <a:buChar char="-"/>
            </a:pPr>
            <a:r>
              <a:rPr lang="da-DK" dirty="0"/>
              <a:t>Vi ved rent faktisk ikke, hvad det betyder, når</a:t>
            </a:r>
            <a:r>
              <a:rPr lang="da-DK" baseline="0" dirty="0"/>
              <a:t> de giver udtryk for, at de ikke kan gøre brug af deres viden. Det KAN have noget at gøre med deres egen forståelse af </a:t>
            </a:r>
            <a:r>
              <a:rPr lang="da-DK" u="sng" baseline="0" dirty="0"/>
              <a:t>anvendelse og ny viden.</a:t>
            </a:r>
          </a:p>
          <a:p>
            <a:pPr marL="0" indent="0">
              <a:buFontTx/>
              <a:buNone/>
            </a:pPr>
            <a:r>
              <a:rPr lang="da-DK" baseline="0" dirty="0"/>
              <a:t> </a:t>
            </a:r>
            <a:endParaRPr lang="da-DK" dirty="0"/>
          </a:p>
          <a:p>
            <a:endParaRPr lang="da-DK" dirty="0"/>
          </a:p>
          <a:p>
            <a:r>
              <a:rPr lang="da-DK" b="1" dirty="0"/>
              <a:t>Hvad ved</a:t>
            </a:r>
            <a:r>
              <a:rPr lang="da-DK" b="1" baseline="0" dirty="0"/>
              <a:t> vi så om underviserne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Kun få er fastansatte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Størstedelen er eksterne undervisere – både med lang og kort erfaring på KEA – som har andet arbejde ved siden af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Høj grad af privatpraktisering – og stort behov for udveksling og inspiration/anerkendelse.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Deltagerne i projektet har været</a:t>
            </a:r>
          </a:p>
          <a:p>
            <a:endParaRPr lang="da-DK" dirty="0"/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da-DK" dirty="0"/>
              <a:t>Fastansatte</a:t>
            </a:r>
            <a:r>
              <a:rPr lang="da-DK" baseline="0" dirty="0"/>
              <a:t> undervisere (4)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da-DK" baseline="0" dirty="0"/>
              <a:t>Eksterne undervisere (8)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endParaRPr lang="da-DK" baseline="0" dirty="0"/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da-DK" baseline="0" dirty="0"/>
              <a:t>Forskellige fag og fagområder på tværs af KEA KOMPETENCE 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endParaRPr lang="da-DK" baseline="0" dirty="0"/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da-DK" baseline="0" dirty="0"/>
              <a:t>Udskiftninger undervejs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endParaRPr lang="da-DK" baseline="0" dirty="0"/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da-DK" baseline="0" dirty="0"/>
              <a:t>Projektmøder og udviklinger af projekter undervejs – gennemført som aktioner i tilknytning til undervisernes egen praksis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7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Transfer – er en transformationsproces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da-DK" dirty="0"/>
              <a:t>er en transformationsproces, hvor det (tidligere) lærte tilpasses de kendetegn, der er ved situationen, hvori det skal anvendes (</a:t>
            </a:r>
            <a:r>
              <a:rPr lang="da-DK" dirty="0" err="1"/>
              <a:t>Aakrog</a:t>
            </a:r>
            <a:r>
              <a:rPr lang="da-DK" dirty="0"/>
              <a:t> &amp; Wahlgren)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b="1" dirty="0"/>
              <a:t>Når transfer sættes på dagsordenen, så er det fordi</a:t>
            </a:r>
            <a:r>
              <a:rPr lang="da-DK" b="1" baseline="0" dirty="0"/>
              <a:t> det ikke er så helt enkelt – det afspejler både forskningen og vores talmateriale – for de studerende:</a:t>
            </a:r>
          </a:p>
          <a:p>
            <a:endParaRPr lang="da-DK" dirty="0"/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da-DK" dirty="0"/>
              <a:t>Forskellige logikker og rum</a:t>
            </a:r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da-DK" dirty="0"/>
              <a:t>Forskellige</a:t>
            </a:r>
            <a:r>
              <a:rPr lang="da-DK" baseline="0" dirty="0"/>
              <a:t> typer af viden</a:t>
            </a:r>
            <a:endParaRPr lang="da-DK" dirty="0"/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da-DK" dirty="0"/>
              <a:t>Det lærte farves af læringssituationen/konteksten </a:t>
            </a:r>
            <a:r>
              <a:rPr lang="da-DK" dirty="0">
                <a:sym typeface="Wingdings" panose="05000000000000000000" pitchFamily="2" charset="2"/>
              </a:rPr>
              <a:t> kræver en rekonstruktion/bearbejdning</a:t>
            </a:r>
            <a:endParaRPr lang="da-DK" dirty="0"/>
          </a:p>
          <a:p>
            <a:pPr marL="171436" indent="-171436">
              <a:buFont typeface="Arial" panose="020B0604020202020204" pitchFamily="34" charset="0"/>
              <a:buChar char="•"/>
            </a:pPr>
            <a:r>
              <a:rPr lang="da-DK" dirty="0"/>
              <a:t>Barrierer i anvendelseskonteksten: kultur, kolleger, vanskeligheder ved at se mulighederne</a:t>
            </a:r>
            <a:r>
              <a:rPr lang="da-DK" baseline="0" dirty="0"/>
              <a:t> for anvendelse </a:t>
            </a:r>
            <a:r>
              <a:rPr lang="da-DK" baseline="0" dirty="0" err="1"/>
              <a:t>etc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Overvejelser forinden:</a:t>
            </a:r>
          </a:p>
          <a:p>
            <a:endParaRPr lang="da-DK" dirty="0"/>
          </a:p>
          <a:p>
            <a:r>
              <a:rPr lang="da-DK" dirty="0"/>
              <a:t>De</a:t>
            </a:r>
            <a:r>
              <a:rPr lang="da-DK" baseline="0" dirty="0"/>
              <a:t> studerende: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Vil noget forskelligt, ser noget forskelligt i fremtiden, forskellige mål</a:t>
            </a:r>
          </a:p>
          <a:p>
            <a:pPr marL="171450" indent="-171450">
              <a:buFontTx/>
              <a:buChar char="-"/>
            </a:pPr>
            <a:endParaRPr lang="da-DK" baseline="0" dirty="0"/>
          </a:p>
          <a:p>
            <a:pPr marL="0" indent="0">
              <a:buFontTx/>
              <a:buNone/>
            </a:pPr>
            <a:r>
              <a:rPr lang="da-DK" baseline="0" dirty="0"/>
              <a:t>Undervisningen: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Har sin særlige logik. Vi – undervisere i almindelighed - lægger i undervisningen vægt på, at deltagerne skal lære. De skal reflektere, træne, afprøve – men undervisningen er også et beskyttet og trygt rum for afprøvning. 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Undervisningen er netop ikke praksis! Den er praksisfjern – eller er den.  har sine fordele som læringsrum – vigtigt at være opmærksom på, når vi er optagede af at understøtte transfer.</a:t>
            </a:r>
          </a:p>
          <a:p>
            <a:pPr marL="171450" indent="-171450">
              <a:buFontTx/>
              <a:buChar char="-"/>
            </a:pPr>
            <a:endParaRPr lang="da-DK" baseline="0" dirty="0"/>
          </a:p>
          <a:p>
            <a:pPr marL="0" indent="0">
              <a:buFontTx/>
              <a:buNone/>
            </a:pPr>
            <a:r>
              <a:rPr lang="da-DK" baseline="0" dirty="0"/>
              <a:t>Faget/indholdet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Specifik og generel transfer – forskelle afhængigt af fag</a:t>
            </a:r>
          </a:p>
          <a:p>
            <a:pPr marL="171450" indent="-171450">
              <a:buFontTx/>
              <a:buChar char="-"/>
            </a:pPr>
            <a:endParaRPr lang="da-DK" baseline="0" dirty="0"/>
          </a:p>
          <a:p>
            <a:pPr marL="0" indent="0">
              <a:buFontTx/>
              <a:buNone/>
            </a:pPr>
            <a:r>
              <a:rPr lang="da-DK" b="1" baseline="0" dirty="0"/>
              <a:t>Derfor: udvikling i forhold til eget fag og indhold, egne studerende – forskellige vilkår</a:t>
            </a:r>
          </a:p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5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7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Udgangspunktet for delprojekterne:</a:t>
            </a:r>
          </a:p>
          <a:p>
            <a:pPr marL="171436" indent="-171436">
              <a:buFontTx/>
              <a:buChar char="-"/>
            </a:pPr>
            <a:r>
              <a:rPr lang="da-DK" baseline="0" dirty="0"/>
              <a:t>Underviserne formulerede projekter i forhold til egen undervisning, eget fokus – faget, fagets indhold</a:t>
            </a:r>
          </a:p>
          <a:p>
            <a:pPr marL="171436" indent="-171436">
              <a:buFontTx/>
              <a:buChar char="-"/>
            </a:pPr>
            <a:r>
              <a:rPr lang="da-DK" baseline="0" dirty="0"/>
              <a:t>Projekterne er kvalificeret i fællesskab</a:t>
            </a:r>
          </a:p>
          <a:p>
            <a:pPr marL="171436" indent="-171436">
              <a:buFontTx/>
              <a:buChar char="-"/>
            </a:pPr>
            <a:endParaRPr lang="da-DK" baseline="0" dirty="0"/>
          </a:p>
          <a:p>
            <a:pPr marL="0" indent="0">
              <a:buFontTx/>
              <a:buNone/>
            </a:pPr>
            <a:r>
              <a:rPr lang="da-DK" b="1" baseline="0" dirty="0"/>
              <a:t>Kort om projekterne (læs mere i materiale):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Gøre noget før, intro – studieparathed </a:t>
            </a:r>
            <a:r>
              <a:rPr lang="da-DK" baseline="0" dirty="0" err="1"/>
              <a:t>etc</a:t>
            </a:r>
            <a:endParaRPr lang="da-DK" baseline="0" dirty="0"/>
          </a:p>
          <a:p>
            <a:pPr marL="171450" indent="-171450">
              <a:buFontTx/>
              <a:buChar char="-"/>
            </a:pPr>
            <a:r>
              <a:rPr lang="da-DK" baseline="0" dirty="0"/>
              <a:t>Få studerende til at koble til egen praksis /aktioner/video/case</a:t>
            </a:r>
          </a:p>
          <a:p>
            <a:pPr marL="171450" indent="-171450">
              <a:buFontTx/>
              <a:buChar char="-"/>
            </a:pPr>
            <a:r>
              <a:rPr lang="da-DK" baseline="0" dirty="0" err="1"/>
              <a:t>Flipped</a:t>
            </a:r>
            <a:r>
              <a:rPr lang="da-DK" baseline="0" dirty="0"/>
              <a:t>/opgaver før</a:t>
            </a:r>
          </a:p>
          <a:p>
            <a:pPr marL="171436" indent="-171436">
              <a:buFontTx/>
              <a:buChar char="-"/>
            </a:pPr>
            <a:endParaRPr lang="da-DK" baseline="0" dirty="0"/>
          </a:p>
          <a:p>
            <a:pPr marL="171436" indent="-171436">
              <a:buFontTx/>
              <a:buChar char="-"/>
            </a:pPr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93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pPr marL="171450" indent="-171450">
              <a:buFontTx/>
              <a:buChar char="-"/>
            </a:pPr>
            <a:r>
              <a:rPr lang="da-DK" dirty="0"/>
              <a:t>Ikke til at lave et katalog af gode måder/afhængig af …</a:t>
            </a:r>
          </a:p>
          <a:p>
            <a:pPr marL="171450" indent="-171450">
              <a:buFontTx/>
              <a:buChar char="-"/>
            </a:pPr>
            <a:r>
              <a:rPr lang="da-DK" dirty="0"/>
              <a:t>Skabe koblinger ud af undervisningen mere end</a:t>
            </a:r>
            <a:r>
              <a:rPr lang="da-DK" baseline="0" dirty="0"/>
              <a:t> at få de studerende til at koble ind (det gør de nemlig selv)</a:t>
            </a:r>
          </a:p>
          <a:p>
            <a:pPr marL="171450" indent="-171450">
              <a:buFontTx/>
              <a:buChar char="-"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1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0434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29 May, 2026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lå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519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CDC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36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-1" y="0"/>
            <a:ext cx="3068467" cy="5151967"/>
          </a:xfrm>
          <a:prstGeom prst="rect">
            <a:avLst/>
          </a:prstGeom>
          <a:solidFill>
            <a:srgbClr val="EB4E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4"/>
          <p:cNvSpPr>
            <a:spLocks/>
          </p:cNvSpPr>
          <p:nvPr userDrawn="1"/>
        </p:nvSpPr>
        <p:spPr>
          <a:xfrm>
            <a:off x="508468" y="322387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4595" y="617576"/>
            <a:ext cx="2408672" cy="376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Tak for din tid</a:t>
            </a:r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369675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29 May, 2026</a:t>
            </a:fld>
            <a:r>
              <a:rPr lang="en-GB" dirty="0"/>
              <a:t> 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0" y="-16935"/>
            <a:ext cx="612112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2467" cy="517623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29 May, 2026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144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29 May, 2026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4" y="-8468"/>
            <a:ext cx="9167812" cy="5184907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29 May, 2026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3990520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4583190" y="1055188"/>
            <a:ext cx="3931200" cy="3400328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/>
              <a:t>Træk billede til pladsholder, eller klik på symbol for at tilføje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0" y="1535979"/>
            <a:ext cx="3948090" cy="291953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51770" y="260608"/>
            <a:ext cx="2057400" cy="273844"/>
          </a:xfrm>
        </p:spPr>
        <p:txBody>
          <a:bodyPr/>
          <a:lstStyle/>
          <a:p>
            <a:fld id="{2D4FF84C-9858-9A40-A44F-645F5AAB0447}" type="datetime3">
              <a:rPr lang="en-GB" smtClean="0"/>
              <a:t>29 May, 2026</a:t>
            </a:fld>
            <a:endParaRPr lang="da-DK"/>
          </a:p>
        </p:txBody>
      </p:sp>
      <p:sp>
        <p:nvSpPr>
          <p:cNvPr id="10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553586" y="441126"/>
            <a:ext cx="6208880" cy="273844"/>
          </a:xfrm>
        </p:spPr>
        <p:txBody>
          <a:bodyPr/>
          <a:lstStyle/>
          <a:p>
            <a:r>
              <a:rPr lang="da-DK"/>
              <a:t>Titel på præsentation</a:t>
            </a:r>
          </a:p>
        </p:txBody>
      </p:sp>
    </p:spTree>
    <p:extLst>
      <p:ext uri="{BB962C8B-B14F-4D97-AF65-F5344CB8AC3E}">
        <p14:creationId xmlns:p14="http://schemas.microsoft.com/office/powerpoint/2010/main" val="385044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51770" y="260608"/>
            <a:ext cx="2057400" cy="273844"/>
          </a:xfrm>
        </p:spPr>
        <p:txBody>
          <a:bodyPr/>
          <a:lstStyle/>
          <a:p>
            <a:fld id="{2D4FF84C-9858-9A40-A44F-645F5AAB0447}" type="datetime3">
              <a:rPr lang="en-GB" smtClean="0"/>
              <a:t>29 May, 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625475" y="1578929"/>
            <a:ext cx="7884000" cy="2831841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/>
              <a:t>Træk billede til pladsholder, eller klik på symbol for at tilføje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7935330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33721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09B0-E675-FF46-A1F1-3C211E3E34C8}" type="datetime3">
              <a:rPr lang="en-GB" smtClean="0"/>
              <a:t>29 May, 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4" y="1566143"/>
            <a:ext cx="7946701" cy="287019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7962142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1930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1"/>
            <a:ext cx="9152468" cy="5142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2467" cy="51762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628650" y="714790"/>
            <a:ext cx="252000" cy="27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871949"/>
            <a:ext cx="7886700" cy="396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369221"/>
            <a:ext cx="7886700" cy="309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51770" y="26060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fld id="{FA10A9B1-14D2-914D-B995-50036CE5AAA2}" type="datetime3">
              <a:rPr lang="en-GB" smtClean="0"/>
              <a:t>29 May, 2026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3586" y="441126"/>
            <a:ext cx="62088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b="1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553586" y="4722984"/>
            <a:ext cx="2057400" cy="273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a-DK" sz="1100" b="1" smtClean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ts val="1400"/>
              </a:lnSpc>
              <a:spcBef>
                <a:spcPct val="0"/>
              </a:spcBef>
            </a:pPr>
            <a:fld id="{93C8C56B-E180-4F52-B5BE-B0E36A2C74AC}" type="slidenum">
              <a:rPr lang="da-DK" smtClean="0"/>
              <a:pPr>
                <a:lnSpc>
                  <a:spcPts val="1400"/>
                </a:lnSpc>
                <a:spcBef>
                  <a:spcPct val="0"/>
                </a:spcBef>
              </a:pPr>
              <a:t>‹nr.›</a:t>
            </a:fld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67" r:id="rId4"/>
    <p:sldLayoutId id="2147483652" r:id="rId5"/>
    <p:sldLayoutId id="2147483653" r:id="rId6"/>
    <p:sldLayoutId id="2147483664" r:id="rId7"/>
    <p:sldLayoutId id="2147483654" r:id="rId8"/>
    <p:sldLayoutId id="2147483656" r:id="rId9"/>
    <p:sldLayoutId id="2147483658" r:id="rId10"/>
    <p:sldLayoutId id="2147483659" r:id="rId11"/>
    <p:sldLayoutId id="2147483655" r:id="rId12"/>
    <p:sldLayoutId id="2147483657" r:id="rId13"/>
    <p:sldLayoutId id="2147483660" r:id="rId14"/>
    <p:sldLayoutId id="2147483661" r:id="rId15"/>
    <p:sldLayoutId id="2147483663" r:id="rId16"/>
  </p:sldLayoutIdLst>
  <p:hf hdr="0"/>
  <p:txStyles>
    <p:titleStyle>
      <a:lvl1pPr marL="0" indent="0" algn="l" defTabSz="457200" rtl="0" eaLnBrk="1" latinLnBrk="0" hangingPunct="1">
        <a:spcBef>
          <a:spcPct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31131" y="1187627"/>
            <a:ext cx="7289549" cy="396069"/>
          </a:xfrm>
        </p:spPr>
        <p:txBody>
          <a:bodyPr/>
          <a:lstStyle/>
          <a:p>
            <a:r>
              <a:rPr lang="da-DK" sz="3600" dirty="0"/>
              <a:t>Transfer og praksisnærhed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717629" y="1766198"/>
            <a:ext cx="4818198" cy="939404"/>
          </a:xfrm>
        </p:spPr>
        <p:txBody>
          <a:bodyPr/>
          <a:lstStyle/>
          <a:p>
            <a:r>
              <a:rPr lang="da-DK" sz="2400" dirty="0"/>
              <a:t>Censorsekretariatet</a:t>
            </a:r>
          </a:p>
          <a:p>
            <a:r>
              <a:rPr lang="da-DK" sz="2400" dirty="0"/>
              <a:t>Århus – 24. oktober 2018</a:t>
            </a:r>
          </a:p>
          <a:p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Kim Pedersen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24" y="2709077"/>
            <a:ext cx="3809076" cy="2434423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637800" y="4659153"/>
            <a:ext cx="477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http://www.eaviden.dk/project/transfer-og-praksisnaerhed/</a:t>
            </a:r>
            <a:r>
              <a:rPr lang="da-DK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5023" y="1216700"/>
            <a:ext cx="3670404" cy="136477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da-DK" dirty="0"/>
              <a:t>Praksisnærhed</a:t>
            </a:r>
            <a:br>
              <a:rPr lang="da-DK" dirty="0"/>
            </a:br>
            <a:r>
              <a:rPr lang="da-DK" sz="1600" cap="none" dirty="0">
                <a:latin typeface="Arial"/>
                <a:ea typeface="+mn-ea"/>
                <a:cs typeface="+mn-cs"/>
              </a:rPr>
              <a:t>Mål: øget forståelse af begrebet om praksisnærhed som grundlag for vores didaktik</a:t>
            </a:r>
            <a:br>
              <a:rPr lang="da-DK" sz="1600" cap="none" dirty="0">
                <a:latin typeface="Arial"/>
                <a:ea typeface="+mn-ea"/>
                <a:cs typeface="+mn-cs"/>
              </a:rPr>
            </a:b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705023" y="2746769"/>
            <a:ext cx="3670404" cy="9477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Mange praksisforståelse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Nuværende eller fremtidig praksis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Generel og specifik praksis</a:t>
            </a:r>
            <a:endParaRPr lang="da-DK" sz="16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/>
          <a:srcRect l="8041" t="13345" r="4136" b="4930"/>
          <a:stretch/>
        </p:blipFill>
        <p:spPr>
          <a:xfrm>
            <a:off x="4709885" y="1216700"/>
            <a:ext cx="3969659" cy="3166613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31131" y="185629"/>
            <a:ext cx="7265959" cy="396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Hvad har vi lært af projektet? 	#2</a:t>
            </a:r>
          </a:p>
        </p:txBody>
      </p:sp>
    </p:spTree>
    <p:extLst>
      <p:ext uri="{BB962C8B-B14F-4D97-AF65-F5344CB8AC3E}">
        <p14:creationId xmlns:p14="http://schemas.microsoft.com/office/powerpoint/2010/main" val="346461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51204" y="1644988"/>
            <a:ext cx="7229014" cy="9394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Kobling til praksis som input og output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Medvirke til konkrete billeder af praksis (hos underviser og deltagere)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a-DK" sz="1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/>
          <a:srcRect l="994" t="18586" r="6144" b="15560"/>
          <a:stretch/>
        </p:blipFill>
        <p:spPr>
          <a:xfrm>
            <a:off x="-1" y="2602407"/>
            <a:ext cx="9144001" cy="254109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31131" y="484812"/>
            <a:ext cx="7265959" cy="396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Hvad har vi lært af projektet? 	#2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1131" y="995267"/>
            <a:ext cx="3670404" cy="396069"/>
          </a:xfrm>
        </p:spPr>
        <p:txBody>
          <a:bodyPr/>
          <a:lstStyle/>
          <a:p>
            <a:r>
              <a:rPr lang="da-DK" dirty="0"/>
              <a:t>praksisnærhed</a:t>
            </a:r>
          </a:p>
        </p:txBody>
      </p:sp>
    </p:spTree>
    <p:extLst>
      <p:ext uri="{BB962C8B-B14F-4D97-AF65-F5344CB8AC3E}">
        <p14:creationId xmlns:p14="http://schemas.microsoft.com/office/powerpoint/2010/main" val="427694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1" y="707336"/>
            <a:ext cx="4323927" cy="396069"/>
          </a:xfrm>
        </p:spPr>
        <p:txBody>
          <a:bodyPr/>
          <a:lstStyle/>
          <a:p>
            <a:r>
              <a:rPr lang="da-DK" dirty="0"/>
              <a:t>Hvad har vi lært af projektet #3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7090468" cy="768361"/>
          </a:xfrm>
        </p:spPr>
        <p:txBody>
          <a:bodyPr/>
          <a:lstStyle/>
          <a:p>
            <a:r>
              <a:rPr lang="da-DK" sz="1800" b="1" dirty="0"/>
              <a:t>Lærende fællesskaber</a:t>
            </a:r>
          </a:p>
          <a:p>
            <a:pPr lvl="0">
              <a:spcBef>
                <a:spcPts val="0"/>
              </a:spcBef>
            </a:pPr>
            <a:r>
              <a:rPr lang="da-DK" sz="1600" b="1" dirty="0"/>
              <a:t>Målet: at kolleger inspirerede og lærte af hinanden</a:t>
            </a:r>
          </a:p>
          <a:p>
            <a:endParaRPr lang="da-DK" sz="1800" b="1" dirty="0"/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Lagt vægt på at lære nye metoder af og med hinanden</a:t>
            </a: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Delt viden i projektgruppen</a:t>
            </a: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Delt viden med kolleger på team- og lærermøder</a:t>
            </a: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Læringsfællesskaber  individuel kompetenceudvikling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955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1" y="374139"/>
            <a:ext cx="8320703" cy="396069"/>
          </a:xfrm>
        </p:spPr>
        <p:txBody>
          <a:bodyPr/>
          <a:lstStyle/>
          <a:p>
            <a:r>
              <a:rPr lang="da-DK" dirty="0"/>
              <a:t>Professionelt læringsfællesskab omkring transfer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3080451" y="916788"/>
            <a:ext cx="20042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Fælles værdier og visioner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080451" y="1682358"/>
            <a:ext cx="20042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Fokus på de studerendes læring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3080451" y="3979068"/>
            <a:ext cx="20042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Reflekterende dialoger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3080451" y="3213498"/>
            <a:ext cx="20042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bg1"/>
                </a:solidFill>
              </a:rPr>
              <a:t>Deprivatisering</a:t>
            </a:r>
            <a:r>
              <a:rPr lang="da-DK" sz="1600" dirty="0">
                <a:solidFill>
                  <a:schemeClr val="bg1"/>
                </a:solidFill>
              </a:rPr>
              <a:t> af praksis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080451" y="2447928"/>
            <a:ext cx="20042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Samarbejde</a:t>
            </a:r>
          </a:p>
          <a:p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8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067" y="832035"/>
            <a:ext cx="3670404" cy="396069"/>
          </a:xfrm>
        </p:spPr>
        <p:txBody>
          <a:bodyPr/>
          <a:lstStyle/>
          <a:p>
            <a:r>
              <a:rPr lang="da-DK" dirty="0"/>
              <a:t>Eksamen og transfer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96" y="1082549"/>
            <a:ext cx="4182719" cy="309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dsholder til tekst 2"/>
          <p:cNvSpPr txBox="1">
            <a:spLocks/>
          </p:cNvSpPr>
          <p:nvPr/>
        </p:nvSpPr>
        <p:spPr>
          <a:xfrm>
            <a:off x="421067" y="1426451"/>
            <a:ext cx="3991680" cy="3096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Vores mål har været anvendelse af viden i praksis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800" dirty="0">
                <a:sym typeface="Wingdings" panose="05000000000000000000" pitchFamily="2" charset="2"/>
              </a:rPr>
              <a:t>Hvordan understøtter vi transfer-perspektivet i eksamens-sammenhæng?</a:t>
            </a:r>
            <a:endParaRPr lang="da-DK" sz="18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800" dirty="0"/>
              <a:t>Hvordan dokumenteres anvendelse af viden i praksis?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800" dirty="0"/>
              <a:t>Hvordan værdisættes anvendelse af viden i praksis?</a:t>
            </a:r>
          </a:p>
          <a:p>
            <a:endParaRPr lang="da-DK" sz="1800" b="1" dirty="0"/>
          </a:p>
          <a:p>
            <a:endParaRPr lang="da-DK" dirty="0"/>
          </a:p>
        </p:txBody>
      </p:sp>
      <p:sp>
        <p:nvSpPr>
          <p:cNvPr id="6" name="Pladsholder til tekst 2"/>
          <p:cNvSpPr txBox="1">
            <a:spLocks/>
          </p:cNvSpPr>
          <p:nvPr/>
        </p:nvSpPr>
        <p:spPr>
          <a:xfrm>
            <a:off x="4658496" y="1082549"/>
            <a:ext cx="4182719" cy="3872510"/>
          </a:xfrm>
          <a:prstGeom prst="rect">
            <a:avLst/>
          </a:prstGeom>
          <a:solidFill>
            <a:srgbClr val="007DBA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”…det vellykkede studieforløb udvikles i spændingsfeltet mellem den studerendes praktikervirkelighed og de akademiske kvalitetskrav. I den bedste af alle verdener vil sammenfletningen af disse to perspektiver skabe beriget læringsudbytte. Det kan også ske, at perspektiverne kommer i vejen for hinanden. </a:t>
            </a:r>
            <a:r>
              <a:rPr lang="da-DK" sz="1800" u="sng" dirty="0"/>
              <a:t>Auditorium kan dominere i en grad, så laboratorium og praktikum glemmes”</a:t>
            </a:r>
            <a:endParaRPr lang="da-DK" sz="1800" dirty="0"/>
          </a:p>
          <a:p>
            <a:endParaRPr lang="da-DK" sz="1800" u="sng" dirty="0"/>
          </a:p>
          <a:p>
            <a:r>
              <a:rPr lang="da-DK" dirty="0"/>
              <a:t>Erik Laursen </a:t>
            </a:r>
            <a:r>
              <a:rPr lang="da-DK" dirty="0" err="1"/>
              <a:t>m.fl</a:t>
            </a:r>
            <a:r>
              <a:rPr lang="da-DK" dirty="0"/>
              <a:t>: </a:t>
            </a:r>
            <a:r>
              <a:rPr lang="da-DK" i="1" dirty="0"/>
              <a:t>God videreuddannelse – med transfer, balance og praksisnært projektarbejde.</a:t>
            </a:r>
            <a:endParaRPr lang="da-DK" dirty="0"/>
          </a:p>
          <a:p>
            <a:endParaRPr lang="da-DK" sz="1800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06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30841" y="617789"/>
            <a:ext cx="3670404" cy="396069"/>
          </a:xfrm>
        </p:spPr>
        <p:txBody>
          <a:bodyPr/>
          <a:lstStyle/>
          <a:p>
            <a:r>
              <a:rPr lang="da-DK" dirty="0"/>
              <a:t>Læring og anvendelse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630841" y="1568741"/>
            <a:ext cx="7628904" cy="2692866"/>
          </a:xfrm>
        </p:spPr>
        <p:txBody>
          <a:bodyPr/>
          <a:lstStyle/>
          <a:p>
            <a:r>
              <a:rPr lang="da-DK" sz="1600" b="1" dirty="0"/>
              <a:t>Hvad skal der til for at de studerende kan gøre brug af deres viden i praksis?</a:t>
            </a:r>
          </a:p>
          <a:p>
            <a:endParaRPr lang="da-DK" sz="1600" dirty="0"/>
          </a:p>
          <a:p>
            <a:endParaRPr lang="da-DK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Viden opleves </a:t>
            </a:r>
            <a:r>
              <a:rPr lang="da-DK"/>
              <a:t>som nyttig</a:t>
            </a:r>
            <a:r>
              <a:rPr lang="da-DK" dirty="0"/>
              <a:t>, relevant, brugbar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Undervisning med fokus på anvendelse af viden i praksis				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Praksis er åben for ny viden</a:t>
            </a:r>
          </a:p>
          <a:p>
            <a:endParaRPr lang="da-DK" dirty="0"/>
          </a:p>
        </p:txBody>
      </p:sp>
      <p:sp>
        <p:nvSpPr>
          <p:cNvPr id="6" name="Højre klammeparentes 5"/>
          <p:cNvSpPr/>
          <p:nvPr/>
        </p:nvSpPr>
        <p:spPr>
          <a:xfrm>
            <a:off x="5505198" y="2459544"/>
            <a:ext cx="378199" cy="797554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da-DK" sz="1013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5952103" y="2765133"/>
            <a:ext cx="1860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da-DK" sz="1350" dirty="0">
                <a:solidFill>
                  <a:schemeClr val="bg1"/>
                </a:solidFill>
                <a:latin typeface="Calibri" panose="020F0502020204030204"/>
              </a:rPr>
              <a:t>Praksisnærhed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5943714" y="2465297"/>
            <a:ext cx="1860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da-DK" sz="1350" dirty="0">
                <a:solidFill>
                  <a:schemeClr val="bg1"/>
                </a:solidFill>
                <a:latin typeface="Calibri" panose="020F0502020204030204"/>
              </a:rPr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200786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630" y="489922"/>
            <a:ext cx="7658893" cy="396069"/>
          </a:xfrm>
        </p:spPr>
        <p:txBody>
          <a:bodyPr/>
          <a:lstStyle/>
          <a:p>
            <a:r>
              <a:rPr lang="da-DK" dirty="0"/>
              <a:t>Hvad vidste vi på forhånd om uddannelserne og de studerende?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6631" y="1300655"/>
            <a:ext cx="7972912" cy="33186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Mere end 20 uddannelser og 150 fag på akademi- og diplomniveau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9 delmarkeder eller fagområder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80% af de studerende kommer på eget initiativ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80% får efteruddannelsen betalt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40% af dimittenderne havde ikke fået nye opgaver (dimittendundersøgelse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42% oplevede barrierer med at bruge deres nye viden (2015)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35% af de studerende gav udtryk for at arbejdspladsen ikke gav dem mulighed for at bruge deres nye viden (</a:t>
            </a:r>
            <a:r>
              <a:rPr lang="da-DK" sz="1600" dirty="0" err="1"/>
              <a:t>BrugerTilfredshedsUndersøgelse</a:t>
            </a:r>
            <a:r>
              <a:rPr lang="da-DK" sz="1600" dirty="0"/>
              <a:t>, 2014)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295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1132" y="730427"/>
            <a:ext cx="3670404" cy="396069"/>
          </a:xfrm>
        </p:spPr>
        <p:txBody>
          <a:bodyPr/>
          <a:lstStyle/>
          <a:p>
            <a:r>
              <a:rPr lang="da-DK" dirty="0"/>
              <a:t>Projektets formål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689189" y="3504086"/>
            <a:ext cx="3670404" cy="9394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Praksisnærhed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Læringsfællesskab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7" y="1501550"/>
            <a:ext cx="84074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øjre klammeparentes 1"/>
          <p:cNvSpPr/>
          <p:nvPr/>
        </p:nvSpPr>
        <p:spPr>
          <a:xfrm>
            <a:off x="2891969" y="3536138"/>
            <a:ext cx="195943" cy="6313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/>
          <p:cNvSpPr txBox="1"/>
          <p:nvPr/>
        </p:nvSpPr>
        <p:spPr>
          <a:xfrm>
            <a:off x="3405108" y="3482492"/>
            <a:ext cx="1146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Aktiviteter</a:t>
            </a:r>
          </a:p>
          <a:p>
            <a:r>
              <a:rPr lang="da-DK" sz="1400" dirty="0">
                <a:solidFill>
                  <a:schemeClr val="bg1"/>
                </a:solidFill>
              </a:rPr>
              <a:t>Metoder</a:t>
            </a:r>
          </a:p>
          <a:p>
            <a:r>
              <a:rPr lang="da-DK" sz="1400" dirty="0">
                <a:solidFill>
                  <a:schemeClr val="bg1"/>
                </a:solidFill>
              </a:rPr>
              <a:t>Strategier</a:t>
            </a:r>
          </a:p>
        </p:txBody>
      </p:sp>
    </p:spTree>
    <p:extLst>
      <p:ext uri="{BB962C8B-B14F-4D97-AF65-F5344CB8AC3E}">
        <p14:creationId xmlns:p14="http://schemas.microsoft.com/office/powerpoint/2010/main" val="22125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960" y="672370"/>
            <a:ext cx="3670404" cy="396069"/>
          </a:xfrm>
        </p:spPr>
        <p:txBody>
          <a:bodyPr/>
          <a:lstStyle/>
          <a:p>
            <a:r>
              <a:rPr lang="da-DK" dirty="0"/>
              <a:t>Vores Transfer-forståelse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10959" y="1406803"/>
            <a:ext cx="7828742" cy="22290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Overføring; at bære, føre noget med sig fra en kontekst til en anden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Transfer af læring definerer vi som anvendelse af viden og kunnen lært i én sammenhæng til at kvalificere handling i en anden sammenhæng (Aarkrog &amp; Wahlgren)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Transfer drejer sig om overførelse af læring til anvendelse i andre læringsrum (end det, hvori læringen har fundet sted) (Illeris)</a:t>
            </a: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68268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940" y="357874"/>
            <a:ext cx="6889020" cy="396069"/>
          </a:xfrm>
        </p:spPr>
        <p:txBody>
          <a:bodyPr/>
          <a:lstStyle/>
          <a:p>
            <a:r>
              <a:rPr lang="da-DK" dirty="0"/>
              <a:t>Et par overvejelser om transfer og praksisnærhed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0" y="986058"/>
            <a:ext cx="3028950" cy="18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709940" y="2874021"/>
            <a:ext cx="304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De studerendes uddannelsesperspektiv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9"/>
          <a:stretch/>
        </p:blipFill>
        <p:spPr bwMode="auto">
          <a:xfrm>
            <a:off x="4312361" y="982256"/>
            <a:ext cx="3028950" cy="188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5"/>
          <p:cNvSpPr txBox="1"/>
          <p:nvPr/>
        </p:nvSpPr>
        <p:spPr>
          <a:xfrm>
            <a:off x="4249042" y="2884433"/>
            <a:ext cx="3405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Undervisning som læringsrum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1" y="3498403"/>
            <a:ext cx="3105316" cy="156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6"/>
          <p:cNvSpPr txBox="1"/>
          <p:nvPr/>
        </p:nvSpPr>
        <p:spPr>
          <a:xfrm>
            <a:off x="3901967" y="4752328"/>
            <a:ext cx="358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Faget/indholdets karakter</a:t>
            </a:r>
          </a:p>
        </p:txBody>
      </p:sp>
    </p:spTree>
    <p:extLst>
      <p:ext uri="{BB962C8B-B14F-4D97-AF65-F5344CB8AC3E}">
        <p14:creationId xmlns:p14="http://schemas.microsoft.com/office/powerpoint/2010/main" val="12942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2" y="594503"/>
            <a:ext cx="3670404" cy="396069"/>
          </a:xfrm>
        </p:spPr>
        <p:txBody>
          <a:bodyPr/>
          <a:lstStyle/>
          <a:p>
            <a:r>
              <a:rPr lang="da-DK" dirty="0"/>
              <a:t>Transferfaktorer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81305" y="2668872"/>
            <a:ext cx="2558718" cy="2125549"/>
          </a:xfrm>
        </p:spPr>
        <p:txBody>
          <a:bodyPr/>
          <a:lstStyle/>
          <a:p>
            <a:r>
              <a:rPr lang="da-DK" b="1" dirty="0"/>
              <a:t>PERSONRELATEREDE FAKTORER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Evne til målsætning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Tiltro til egne evner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Metakognition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8" y="1294956"/>
            <a:ext cx="1214701" cy="121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79" y="1294955"/>
            <a:ext cx="1124744" cy="121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43" y="1277104"/>
            <a:ext cx="2509900" cy="125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ladsholder til tekst 2"/>
          <p:cNvSpPr txBox="1">
            <a:spLocks/>
          </p:cNvSpPr>
          <p:nvPr/>
        </p:nvSpPr>
        <p:spPr>
          <a:xfrm>
            <a:off x="3412143" y="2677927"/>
            <a:ext cx="2558718" cy="2125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/>
              <a:t>UNDERVISNINGS-RELATEREDE FAKTORER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Billeder af praksis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Forskel – lighed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Eksempler, dialog og refleksion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Træning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63" y="1252335"/>
            <a:ext cx="2372838" cy="125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dsholder til tekst 2"/>
          <p:cNvSpPr txBox="1">
            <a:spLocks/>
          </p:cNvSpPr>
          <p:nvPr/>
        </p:nvSpPr>
        <p:spPr>
          <a:xfrm>
            <a:off x="6094163" y="2677927"/>
            <a:ext cx="2558718" cy="2125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/>
              <a:t>ARBEJDSPLADS-RELATEREDE FAKTORER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Læringsklima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Afprøvnings- og feedbackmuligheder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Støtte og opfølgning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Fejl-kultur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75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128" y="407133"/>
            <a:ext cx="3670404" cy="396069"/>
          </a:xfrm>
        </p:spPr>
        <p:txBody>
          <a:bodyPr/>
          <a:lstStyle/>
          <a:p>
            <a:r>
              <a:rPr lang="da-DK" dirty="0"/>
              <a:t>Vores udgangspunkt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29128" y="984829"/>
            <a:ext cx="3670404" cy="2853408"/>
          </a:xfrm>
        </p:spPr>
        <p:txBody>
          <a:bodyPr/>
          <a:lstStyle/>
          <a:p>
            <a:r>
              <a:rPr lang="da-DK" sz="1600" dirty="0"/>
              <a:t>Transferfaktorer: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Den studerende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Undervisningen og underviseren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Virksomheden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r>
              <a:rPr lang="da-DK" sz="1600" dirty="0"/>
              <a:t>Tidsperspektivet: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Før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Under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Efter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endParaRPr lang="da-DK" dirty="0"/>
          </a:p>
        </p:txBody>
      </p:sp>
      <p:sp>
        <p:nvSpPr>
          <p:cNvPr id="4" name="Pladsholder til tekst 2"/>
          <p:cNvSpPr txBox="1">
            <a:spLocks/>
          </p:cNvSpPr>
          <p:nvPr/>
        </p:nvSpPr>
        <p:spPr>
          <a:xfrm>
            <a:off x="4751524" y="1735371"/>
            <a:ext cx="3670404" cy="2853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endParaRPr lang="da-DK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36108"/>
              </p:ext>
            </p:extLst>
          </p:nvPr>
        </p:nvGraphicFramePr>
        <p:xfrm>
          <a:off x="4163635" y="378886"/>
          <a:ext cx="4846181" cy="4516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2717">
                  <a:extLst>
                    <a:ext uri="{9D8B030D-6E8A-4147-A177-3AD203B41FA5}">
                      <a16:colId xmlns:a16="http://schemas.microsoft.com/office/drawing/2014/main" val="1681697061"/>
                    </a:ext>
                  </a:extLst>
                </a:gridCol>
                <a:gridCol w="894488">
                  <a:extLst>
                    <a:ext uri="{9D8B030D-6E8A-4147-A177-3AD203B41FA5}">
                      <a16:colId xmlns:a16="http://schemas.microsoft.com/office/drawing/2014/main" val="4031703881"/>
                    </a:ext>
                  </a:extLst>
                </a:gridCol>
                <a:gridCol w="894488">
                  <a:extLst>
                    <a:ext uri="{9D8B030D-6E8A-4147-A177-3AD203B41FA5}">
                      <a16:colId xmlns:a16="http://schemas.microsoft.com/office/drawing/2014/main" val="1234750868"/>
                    </a:ext>
                  </a:extLst>
                </a:gridCol>
                <a:gridCol w="894488">
                  <a:extLst>
                    <a:ext uri="{9D8B030D-6E8A-4147-A177-3AD203B41FA5}">
                      <a16:colId xmlns:a16="http://schemas.microsoft.com/office/drawing/2014/main" val="2842198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DELPROJEKT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FØR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EFTER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0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Før-forberedelse og opfølgning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3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Introduktions-</a:t>
                      </a: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videoer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6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Aktioner</a:t>
                      </a:r>
                      <a:r>
                        <a:rPr lang="da-DK" sz="1400" baseline="0" dirty="0">
                          <a:solidFill>
                            <a:schemeClr val="bg1"/>
                          </a:solidFill>
                        </a:rPr>
                        <a:t> i egen</a:t>
                      </a:r>
                    </a:p>
                    <a:p>
                      <a:r>
                        <a:rPr lang="da-DK" sz="1400" baseline="0" dirty="0">
                          <a:solidFill>
                            <a:schemeClr val="bg1"/>
                          </a:solidFill>
                        </a:rPr>
                        <a:t>organisation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8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Videooptagelse </a:t>
                      </a: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af</a:t>
                      </a:r>
                      <a:r>
                        <a:rPr lang="da-DK" sz="1400" baseline="0" dirty="0">
                          <a:solidFill>
                            <a:schemeClr val="bg1"/>
                          </a:solidFill>
                        </a:rPr>
                        <a:t> praksis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7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Produktion af cases</a:t>
                      </a: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da-DK" sz="1400" baseline="0" dirty="0">
                          <a:solidFill>
                            <a:schemeClr val="bg1"/>
                          </a:solidFill>
                        </a:rPr>
                        <a:t> undervisningen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Kommunikationsopgave</a:t>
                      </a: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da-DK" sz="1400" baseline="0" dirty="0">
                          <a:solidFill>
                            <a:schemeClr val="bg1"/>
                          </a:solidFill>
                        </a:rPr>
                        <a:t> transferopgave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09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err="1">
                          <a:solidFill>
                            <a:schemeClr val="bg1"/>
                          </a:solidFill>
                        </a:rPr>
                        <a:t>Flipped</a:t>
                      </a:r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a-DK" sz="1400" dirty="0" err="1">
                          <a:solidFill>
                            <a:schemeClr val="bg1"/>
                          </a:solidFill>
                        </a:rPr>
                        <a:t>classroom</a:t>
                      </a:r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 i</a:t>
                      </a: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butiksøkonomi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94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626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532" y="424229"/>
            <a:ext cx="5705020" cy="396069"/>
          </a:xfrm>
        </p:spPr>
        <p:txBody>
          <a:bodyPr>
            <a:normAutofit/>
          </a:bodyPr>
          <a:lstStyle/>
          <a:p>
            <a:r>
              <a:rPr lang="da-DK" dirty="0"/>
              <a:t>Hvad har vi lært af projektet? 	#1</a:t>
            </a:r>
          </a:p>
        </p:txBody>
      </p:sp>
      <p:sp>
        <p:nvSpPr>
          <p:cNvPr id="4" name="Pladsholder til tekst 2"/>
          <p:cNvSpPr txBox="1">
            <a:spLocks/>
          </p:cNvSpPr>
          <p:nvPr/>
        </p:nvSpPr>
        <p:spPr>
          <a:xfrm>
            <a:off x="783531" y="1509384"/>
            <a:ext cx="7556905" cy="220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b="1" dirty="0"/>
              <a:t>TRANSFER</a:t>
            </a:r>
          </a:p>
          <a:p>
            <a:r>
              <a:rPr lang="da-DK" sz="1600" b="1" dirty="0"/>
              <a:t>Mål: at udvikle aktiviteter, metoder og strategier</a:t>
            </a:r>
          </a:p>
          <a:p>
            <a:pPr marL="285743" indent="-285743">
              <a:buFont typeface="Wingdings" panose="05000000000000000000" pitchFamily="2" charset="2"/>
              <a:buChar char="à"/>
            </a:pPr>
            <a:endParaRPr lang="da-DK" sz="1350" dirty="0">
              <a:sym typeface="Wingdings" panose="05000000000000000000" pitchFamily="2" charset="2"/>
            </a:endParaRP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Forskellige fag, indhold og deltagere – forskellige aktiviteter</a:t>
            </a: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Mere fokus på før-fasen og koblinger ud af undervisningen</a:t>
            </a: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Udvikling mod et </a:t>
            </a:r>
            <a:r>
              <a:rPr lang="da-DK" sz="1600" dirty="0" err="1">
                <a:sym typeface="Wingdings" panose="05000000000000000000" pitchFamily="2" charset="2"/>
              </a:rPr>
              <a:t>mindset</a:t>
            </a:r>
            <a:r>
              <a:rPr lang="da-DK" sz="1600" dirty="0">
                <a:sym typeface="Wingdings" panose="05000000000000000000" pitchFamily="2" charset="2"/>
              </a:rPr>
              <a:t>; en didaktik og en forståelse </a:t>
            </a:r>
          </a:p>
          <a:p>
            <a:pPr marL="285743" indent="-285743">
              <a:buFont typeface="Wingdings" panose="05000000000000000000" pitchFamily="2" charset="2"/>
              <a:buChar char="à"/>
            </a:pPr>
            <a:endParaRPr lang="da-DK" dirty="0"/>
          </a:p>
        </p:txBody>
      </p:sp>
      <p:sp>
        <p:nvSpPr>
          <p:cNvPr id="5" name="Pladsholder til tekst 2"/>
          <p:cNvSpPr txBox="1">
            <a:spLocks/>
          </p:cNvSpPr>
          <p:nvPr/>
        </p:nvSpPr>
        <p:spPr>
          <a:xfrm>
            <a:off x="783532" y="3713776"/>
            <a:ext cx="4635756" cy="1116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>
              <a:buFont typeface="Wingdings" panose="05000000000000000000" pitchFamily="2" charset="2"/>
              <a:buChar char="à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773430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A8A1"/>
      </a:accent1>
      <a:accent2>
        <a:srgbClr val="D06478"/>
      </a:accent2>
      <a:accent3>
        <a:srgbClr val="AF4758"/>
      </a:accent3>
      <a:accent4>
        <a:srgbClr val="544150"/>
      </a:accent4>
      <a:accent5>
        <a:srgbClr val="6E586A"/>
      </a:accent5>
      <a:accent6>
        <a:srgbClr val="998A96"/>
      </a:accent6>
      <a:hlink>
        <a:srgbClr val="0000FF"/>
      </a:hlink>
      <a:folHlink>
        <a:srgbClr val="800080"/>
      </a:folHlink>
    </a:clrScheme>
    <a:fontScheme name="KE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EA-PPT_Version_02_01.potx" id="{4E274FF2-0A83-4ADF-BE0E-1F28E52DC3C3}" vid="{24B00555-144D-4FB9-A4FC-459059265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d6338997-214a-4f92-ba75-0397f10a84cc}" enabled="0" method="" siteId="{d6338997-214a-4f92-ba75-0397f10a84c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Words>1550</Words>
  <Application>Microsoft Office PowerPoint</Application>
  <PresentationFormat>Skærmshow (16:9)</PresentationFormat>
  <Paragraphs>239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Symbol</vt:lpstr>
      <vt:lpstr>Wingdings</vt:lpstr>
      <vt:lpstr>Kontortema</vt:lpstr>
      <vt:lpstr>Transfer og praksisnærhed</vt:lpstr>
      <vt:lpstr>Læring og anvendelse</vt:lpstr>
      <vt:lpstr>Hvad vidste vi på forhånd om uddannelserne og de studerende?</vt:lpstr>
      <vt:lpstr>Projektets formål</vt:lpstr>
      <vt:lpstr>Vores Transfer-forståelse</vt:lpstr>
      <vt:lpstr>Et par overvejelser om transfer og praksisnærhed</vt:lpstr>
      <vt:lpstr>Transferfaktorer</vt:lpstr>
      <vt:lpstr>Vores udgangspunkt</vt:lpstr>
      <vt:lpstr>Hvad har vi lært af projektet?  #1</vt:lpstr>
      <vt:lpstr>Praksisnærhed Mål: øget forståelse af begrebet om praksisnærhed som grundlag for vores didaktik </vt:lpstr>
      <vt:lpstr>praksisnærhed</vt:lpstr>
      <vt:lpstr>Hvad har vi lært af projektet #3</vt:lpstr>
      <vt:lpstr>Professionelt læringsfællesskab omkring transfer </vt:lpstr>
      <vt:lpstr>Eksamen og transfer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Josephine Alling Møller</dc:creator>
  <cp:lastModifiedBy>Sandra Chanie Fragtrup</cp:lastModifiedBy>
  <cp:revision>164</cp:revision>
  <cp:lastPrinted>2018-06-06T13:35:51Z</cp:lastPrinted>
  <dcterms:created xsi:type="dcterms:W3CDTF">2016-10-07T07:50:19Z</dcterms:created>
  <dcterms:modified xsi:type="dcterms:W3CDTF">2026-05-29T12:11:49Z</dcterms:modified>
</cp:coreProperties>
</file>